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1"/>
  </p:notesMasterIdLst>
  <p:handoutMasterIdLst>
    <p:handoutMasterId r:id="rId22"/>
  </p:handoutMasterIdLst>
  <p:sldIdLst>
    <p:sldId id="256" r:id="rId5"/>
    <p:sldId id="257" r:id="rId6"/>
    <p:sldId id="260" r:id="rId7"/>
    <p:sldId id="258" r:id="rId8"/>
    <p:sldId id="259" r:id="rId9"/>
    <p:sldId id="261" r:id="rId10"/>
    <p:sldId id="262" r:id="rId11"/>
    <p:sldId id="263" r:id="rId12"/>
    <p:sldId id="264" r:id="rId13"/>
    <p:sldId id="265" r:id="rId14"/>
    <p:sldId id="266" r:id="rId15"/>
    <p:sldId id="267" r:id="rId16"/>
    <p:sldId id="268" r:id="rId17"/>
    <p:sldId id="269" r:id="rId18"/>
    <p:sldId id="270" r:id="rId19"/>
    <p:sldId id="27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C59"/>
    <a:srgbClr val="CB97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29EA46-BE00-A744-B1E3-C897A6195F74}" v="36" dt="2020-11-19T19:22:00.2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88"/>
  </p:normalViewPr>
  <p:slideViewPr>
    <p:cSldViewPr snapToGrid="0" snapToObjects="1">
      <p:cViewPr varScale="1">
        <p:scale>
          <a:sx n="91" d="100"/>
          <a:sy n="91" d="100"/>
        </p:scale>
        <p:origin x="840" y="192"/>
      </p:cViewPr>
      <p:guideLst/>
    </p:cSldViewPr>
  </p:slideViewPr>
  <p:notesTextViewPr>
    <p:cViewPr>
      <p:scale>
        <a:sx n="1" d="1"/>
        <a:sy n="1" d="1"/>
      </p:scale>
      <p:origin x="0" y="0"/>
    </p:cViewPr>
  </p:notesTextViewPr>
  <p:notesViewPr>
    <p:cSldViewPr snapToGrid="0" snapToObjects="1">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DE4E620-7828-2943-8280-799695852B2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1E5E876-1654-DE4B-9872-70826AC02F7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22A4A54-F39F-614A-8230-A6B0030488B2}" type="datetimeFigureOut">
              <a:rPr lang="en-US" smtClean="0"/>
              <a:t>10/18/21</a:t>
            </a:fld>
            <a:endParaRPr lang="en-US"/>
          </a:p>
        </p:txBody>
      </p:sp>
      <p:sp>
        <p:nvSpPr>
          <p:cNvPr id="4" name="Footer Placeholder 3">
            <a:extLst>
              <a:ext uri="{FF2B5EF4-FFF2-40B4-BE49-F238E27FC236}">
                <a16:creationId xmlns:a16="http://schemas.microsoft.com/office/drawing/2014/main" id="{26A12AE8-CAEB-714F-A4EB-A9ED0991A1A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BEB7A80-C989-6D49-9F77-31F7E7CEFEF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E9FD55-62E2-024F-86AF-B85DEE05936B}" type="slidenum">
              <a:rPr lang="en-US" smtClean="0"/>
              <a:t>‹#›</a:t>
            </a:fld>
            <a:endParaRPr lang="en-US"/>
          </a:p>
        </p:txBody>
      </p:sp>
    </p:spTree>
    <p:extLst>
      <p:ext uri="{BB962C8B-B14F-4D97-AF65-F5344CB8AC3E}">
        <p14:creationId xmlns:p14="http://schemas.microsoft.com/office/powerpoint/2010/main" val="21626330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1B9E85-F2E0-D74C-94BE-8513FD073810}" type="datetimeFigureOut">
              <a:rPr lang="en-US" smtClean="0"/>
              <a:t>10/18/21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10628B-0CBC-F443-8074-8667230BA5AD}" type="slidenum">
              <a:rPr lang="en-US" smtClean="0"/>
              <a:t>‹#›</a:t>
            </a:fld>
            <a:endParaRPr lang="en-US"/>
          </a:p>
        </p:txBody>
      </p:sp>
    </p:spTree>
    <p:extLst>
      <p:ext uri="{BB962C8B-B14F-4D97-AF65-F5344CB8AC3E}">
        <p14:creationId xmlns:p14="http://schemas.microsoft.com/office/powerpoint/2010/main" val="3431937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1B67EA7E-9F91-F843-ADA4-EB149FD14523}"/>
              </a:ext>
            </a:extLst>
          </p:cNvPr>
          <p:cNvSpPr>
            <a:spLocks noGrp="1"/>
          </p:cNvSpPr>
          <p:nvPr>
            <p:ph type="sldNum" sz="quarter" idx="12"/>
          </p:nvPr>
        </p:nvSpPr>
        <p:spPr>
          <a:xfrm>
            <a:off x="11201400" y="6356350"/>
            <a:ext cx="990600" cy="365125"/>
          </a:xfrm>
          <a:prstGeom prst="rect">
            <a:avLst/>
          </a:prstGeom>
        </p:spPr>
        <p:txBody>
          <a:bodyPr/>
          <a:lstStyle>
            <a:lvl1pPr>
              <a:defRPr>
                <a:solidFill>
                  <a:schemeClr val="bg1"/>
                </a:solidFill>
              </a:defRPr>
            </a:lvl1pPr>
          </a:lstStyle>
          <a:p>
            <a:fld id="{7A9429C1-5DBA-2E40-9B4E-57FA110DBF7A}" type="slidenum">
              <a:rPr lang="en-US" smtClean="0"/>
              <a:pPr/>
              <a:t>‹#›</a:t>
            </a:fld>
            <a:endParaRPr lang="en-US" dirty="0"/>
          </a:p>
        </p:txBody>
      </p:sp>
    </p:spTree>
    <p:extLst>
      <p:ext uri="{BB962C8B-B14F-4D97-AF65-F5344CB8AC3E}">
        <p14:creationId xmlns:p14="http://schemas.microsoft.com/office/powerpoint/2010/main" val="178767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5193A8E-786C-2946-96F5-D5228AF33683}"/>
              </a:ext>
            </a:extLst>
          </p:cNvPr>
          <p:cNvSpPr>
            <a:spLocks noGrp="1"/>
          </p:cNvSpPr>
          <p:nvPr>
            <p:ph type="sldNum" sz="quarter" idx="12"/>
          </p:nvPr>
        </p:nvSpPr>
        <p:spPr>
          <a:xfrm>
            <a:off x="11201400" y="6356350"/>
            <a:ext cx="990600" cy="365125"/>
          </a:xfrm>
          <a:prstGeom prst="rect">
            <a:avLst/>
          </a:prstGeom>
        </p:spPr>
        <p:txBody>
          <a:bodyPr/>
          <a:lstStyle>
            <a:lvl1pPr>
              <a:defRPr>
                <a:solidFill>
                  <a:schemeClr val="bg1"/>
                </a:solidFill>
              </a:defRPr>
            </a:lvl1pPr>
          </a:lstStyle>
          <a:p>
            <a:fld id="{7A9429C1-5DBA-2E40-9B4E-57FA110DBF7A}" type="slidenum">
              <a:rPr lang="en-US" smtClean="0"/>
              <a:pPr/>
              <a:t>‹#›</a:t>
            </a:fld>
            <a:endParaRPr lang="en-US" dirty="0"/>
          </a:p>
        </p:txBody>
      </p:sp>
    </p:spTree>
    <p:extLst>
      <p:ext uri="{BB962C8B-B14F-4D97-AF65-F5344CB8AC3E}">
        <p14:creationId xmlns:p14="http://schemas.microsoft.com/office/powerpoint/2010/main" val="917137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7D86209-0C55-E245-9C02-AC719609FB16}"/>
              </a:ext>
            </a:extLst>
          </p:cNvPr>
          <p:cNvSpPr/>
          <p:nvPr userDrawn="1"/>
        </p:nvSpPr>
        <p:spPr>
          <a:xfrm>
            <a:off x="0" y="6356350"/>
            <a:ext cx="4665518" cy="501650"/>
          </a:xfrm>
          <a:prstGeom prst="rect">
            <a:avLst/>
          </a:prstGeom>
          <a:solidFill>
            <a:srgbClr val="CB9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a:extLst>
              <a:ext uri="{FF2B5EF4-FFF2-40B4-BE49-F238E27FC236}">
                <a16:creationId xmlns:a16="http://schemas.microsoft.com/office/drawing/2014/main" id="{019F339C-5B9E-DB42-9F11-45174A6BDD5F}"/>
              </a:ext>
            </a:extLst>
          </p:cNvPr>
          <p:cNvSpPr/>
          <p:nvPr userDrawn="1"/>
        </p:nvSpPr>
        <p:spPr>
          <a:xfrm>
            <a:off x="3709555" y="6356350"/>
            <a:ext cx="8482446" cy="501650"/>
          </a:xfrm>
          <a:prstGeom prst="parallelogram">
            <a:avLst/>
          </a:prstGeom>
          <a:solidFill>
            <a:srgbClr val="043C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A picture containing drawing&#10;&#10;Description automatically generated">
            <a:extLst>
              <a:ext uri="{FF2B5EF4-FFF2-40B4-BE49-F238E27FC236}">
                <a16:creationId xmlns:a16="http://schemas.microsoft.com/office/drawing/2014/main" id="{0DD24DAD-4EC8-B74A-A83D-71A1DDC99D32}"/>
              </a:ext>
            </a:extLst>
          </p:cNvPr>
          <p:cNvPicPr>
            <a:picLocks noChangeAspect="1"/>
          </p:cNvPicPr>
          <p:nvPr userDrawn="1"/>
        </p:nvPicPr>
        <p:blipFill>
          <a:blip r:embed="rId4"/>
          <a:stretch>
            <a:fillRect/>
          </a:stretch>
        </p:blipFill>
        <p:spPr>
          <a:xfrm>
            <a:off x="254000" y="6444951"/>
            <a:ext cx="2063173" cy="371485"/>
          </a:xfrm>
          <a:prstGeom prst="rect">
            <a:avLst/>
          </a:prstGeom>
        </p:spPr>
      </p:pic>
      <p:sp>
        <p:nvSpPr>
          <p:cNvPr id="2" name="Rectangle 1">
            <a:extLst>
              <a:ext uri="{FF2B5EF4-FFF2-40B4-BE49-F238E27FC236}">
                <a16:creationId xmlns:a16="http://schemas.microsoft.com/office/drawing/2014/main" id="{8BC23DF3-F660-654C-A466-E21BCF15D1EE}"/>
              </a:ext>
            </a:extLst>
          </p:cNvPr>
          <p:cNvSpPr/>
          <p:nvPr userDrawn="1"/>
        </p:nvSpPr>
        <p:spPr>
          <a:xfrm>
            <a:off x="11618843" y="6356350"/>
            <a:ext cx="573157" cy="501650"/>
          </a:xfrm>
          <a:prstGeom prst="rect">
            <a:avLst/>
          </a:prstGeom>
          <a:solidFill>
            <a:srgbClr val="043C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2011533"/>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ncbi.nlm.nih.gov/pmc/articles/PMC6167431/"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pacificcollege.edu/resources/library/writing-citi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chat.library.berkeleycollege.edu/faq/285800"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https://libapps.s3.amazonaws.com/accounts/20588/images/APA7-2.jpg"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hyperlink" Target="https://chat.library.berkeleycollege.edu/faq/285800"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pbenefiel@pacificcollege.edu" TargetMode="External"/><Relationship Id="rId2" Type="http://schemas.openxmlformats.org/officeDocument/2006/relationships/hyperlink" Target="https://www.pacificcollege.edu/resources/library/writing-citing" TargetMode="External"/><Relationship Id="rId1" Type="http://schemas.openxmlformats.org/officeDocument/2006/relationships/slideLayout" Target="../slideLayouts/slideLayout2.xml"/><Relationship Id="rId5" Type="http://schemas.openxmlformats.org/officeDocument/2006/relationships/hyperlink" Target="mailto:rfereres@pacificcollege.edu" TargetMode="External"/><Relationship Id="rId4" Type="http://schemas.openxmlformats.org/officeDocument/2006/relationships/hyperlink" Target="mailto:jharper@pacificcollege.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apastyle.apa.org/style-grammar-guidelines/references/basic-principles"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apastyle.org/" TargetMode="External"/><Relationship Id="rId2" Type="http://schemas.openxmlformats.org/officeDocument/2006/relationships/hyperlink" Target="https://www.pacificcollege.edu/resources/library/writing-citing" TargetMode="External"/><Relationship Id="rId1" Type="http://schemas.openxmlformats.org/officeDocument/2006/relationships/slideLayout" Target="../slideLayouts/slideLayout2.xml"/><Relationship Id="rId4" Type="http://schemas.openxmlformats.org/officeDocument/2006/relationships/hyperlink" Target="https://owl.purdue.edu/owl/research_and_citation/apa_style/apa_formatting_and_style_guide/general_format.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8AB78B7-9F44-6143-91A3-BB33F090430A}"/>
              </a:ext>
            </a:extLst>
          </p:cNvPr>
          <p:cNvSpPr/>
          <p:nvPr/>
        </p:nvSpPr>
        <p:spPr>
          <a:xfrm>
            <a:off x="-2" y="3186113"/>
            <a:ext cx="12192001" cy="2386012"/>
          </a:xfrm>
          <a:prstGeom prst="rect">
            <a:avLst/>
          </a:prstGeom>
          <a:solidFill>
            <a:srgbClr val="CB9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picture containing food, drawing&#10;&#10;Description automatically generated">
            <a:extLst>
              <a:ext uri="{FF2B5EF4-FFF2-40B4-BE49-F238E27FC236}">
                <a16:creationId xmlns:a16="http://schemas.microsoft.com/office/drawing/2014/main" id="{6DF690A4-EFE6-E747-915E-9BE031D40133}"/>
              </a:ext>
            </a:extLst>
          </p:cNvPr>
          <p:cNvPicPr>
            <a:picLocks noChangeAspect="1"/>
          </p:cNvPicPr>
          <p:nvPr/>
        </p:nvPicPr>
        <p:blipFill>
          <a:blip r:embed="rId2"/>
          <a:stretch>
            <a:fillRect/>
          </a:stretch>
        </p:blipFill>
        <p:spPr>
          <a:xfrm>
            <a:off x="4084541" y="804137"/>
            <a:ext cx="4022913" cy="1670645"/>
          </a:xfrm>
          <a:prstGeom prst="rect">
            <a:avLst/>
          </a:prstGeom>
        </p:spPr>
      </p:pic>
      <p:sp>
        <p:nvSpPr>
          <p:cNvPr id="12" name="Rectangle 11">
            <a:extLst>
              <a:ext uri="{FF2B5EF4-FFF2-40B4-BE49-F238E27FC236}">
                <a16:creationId xmlns:a16="http://schemas.microsoft.com/office/drawing/2014/main" id="{2438BFB5-25E4-1D42-AC0A-F5C49B6F1D53}"/>
              </a:ext>
            </a:extLst>
          </p:cNvPr>
          <p:cNvSpPr/>
          <p:nvPr/>
        </p:nvSpPr>
        <p:spPr>
          <a:xfrm>
            <a:off x="-5" y="5572125"/>
            <a:ext cx="12192000" cy="1843087"/>
          </a:xfrm>
          <a:prstGeom prst="rect">
            <a:avLst/>
          </a:prstGeom>
          <a:solidFill>
            <a:srgbClr val="043C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69AA7325-BA8D-AA4D-B5CE-B4D03B32F2C2}"/>
              </a:ext>
            </a:extLst>
          </p:cNvPr>
          <p:cNvSpPr txBox="1"/>
          <p:nvPr/>
        </p:nvSpPr>
        <p:spPr>
          <a:xfrm>
            <a:off x="-4" y="3851006"/>
            <a:ext cx="12192004" cy="1354217"/>
          </a:xfrm>
          <a:prstGeom prst="rect">
            <a:avLst/>
          </a:prstGeom>
          <a:noFill/>
        </p:spPr>
        <p:txBody>
          <a:bodyPr wrap="square" rtlCol="0">
            <a:spAutoFit/>
          </a:bodyPr>
          <a:lstStyle/>
          <a:p>
            <a:pPr algn="ctr"/>
            <a:r>
              <a:rPr lang="en-US" sz="5400" spc="300" dirty="0">
                <a:solidFill>
                  <a:schemeClr val="bg1"/>
                </a:solidFill>
                <a:latin typeface="Avenir Next Medium" panose="020B0503020202020204" pitchFamily="34" charset="0"/>
              </a:rPr>
              <a:t>APA Formatting &amp; Citations</a:t>
            </a:r>
          </a:p>
          <a:p>
            <a:pPr algn="ctr"/>
            <a:r>
              <a:rPr lang="en-US" sz="2800" spc="300" dirty="0">
                <a:solidFill>
                  <a:schemeClr val="bg1"/>
                </a:solidFill>
                <a:latin typeface="Avenir Next Medium" panose="020B0503020202020204" pitchFamily="34" charset="0"/>
              </a:rPr>
              <a:t>An Introduction</a:t>
            </a:r>
          </a:p>
        </p:txBody>
      </p:sp>
      <p:sp>
        <p:nvSpPr>
          <p:cNvPr id="3" name="TextBox 2">
            <a:extLst>
              <a:ext uri="{FF2B5EF4-FFF2-40B4-BE49-F238E27FC236}">
                <a16:creationId xmlns:a16="http://schemas.microsoft.com/office/drawing/2014/main" id="{1BF529A5-111F-479B-A69F-9E8E9DE6C292}"/>
              </a:ext>
            </a:extLst>
          </p:cNvPr>
          <p:cNvSpPr txBox="1"/>
          <p:nvPr/>
        </p:nvSpPr>
        <p:spPr>
          <a:xfrm>
            <a:off x="1" y="6481055"/>
            <a:ext cx="12191999" cy="369332"/>
          </a:xfrm>
          <a:prstGeom prst="rect">
            <a:avLst/>
          </a:prstGeom>
          <a:noFill/>
        </p:spPr>
        <p:txBody>
          <a:bodyPr wrap="square" rtlCol="0">
            <a:spAutoFit/>
          </a:bodyPr>
          <a:lstStyle/>
          <a:p>
            <a:pPr algn="ctr"/>
            <a:r>
              <a:rPr lang="en-US" dirty="0">
                <a:solidFill>
                  <a:schemeClr val="bg1"/>
                </a:solidFill>
              </a:rPr>
              <a:t>November 2020</a:t>
            </a:r>
          </a:p>
        </p:txBody>
      </p:sp>
      <p:sp>
        <p:nvSpPr>
          <p:cNvPr id="2" name="TextBox 1">
            <a:extLst>
              <a:ext uri="{FF2B5EF4-FFF2-40B4-BE49-F238E27FC236}">
                <a16:creationId xmlns:a16="http://schemas.microsoft.com/office/drawing/2014/main" id="{4B45D567-BE84-BC40-828F-8612DD375EA1}"/>
              </a:ext>
            </a:extLst>
          </p:cNvPr>
          <p:cNvSpPr txBox="1"/>
          <p:nvPr/>
        </p:nvSpPr>
        <p:spPr>
          <a:xfrm>
            <a:off x="4084541" y="5734562"/>
            <a:ext cx="4487958" cy="646331"/>
          </a:xfrm>
          <a:prstGeom prst="rect">
            <a:avLst/>
          </a:prstGeom>
          <a:noFill/>
        </p:spPr>
        <p:txBody>
          <a:bodyPr wrap="square" rtlCol="0">
            <a:spAutoFit/>
          </a:bodyPr>
          <a:lstStyle/>
          <a:p>
            <a:pPr algn="ctr"/>
            <a:r>
              <a:rPr lang="en-US" dirty="0">
                <a:solidFill>
                  <a:schemeClr val="bg1"/>
                </a:solidFill>
              </a:rPr>
              <a:t>Patricia </a:t>
            </a:r>
            <a:r>
              <a:rPr lang="en-US" dirty="0" err="1">
                <a:solidFill>
                  <a:schemeClr val="bg1"/>
                </a:solidFill>
              </a:rPr>
              <a:t>Benefiel</a:t>
            </a:r>
            <a:r>
              <a:rPr lang="en-US" dirty="0">
                <a:solidFill>
                  <a:schemeClr val="bg1"/>
                </a:solidFill>
              </a:rPr>
              <a:t>, Ph.D. MLIS</a:t>
            </a:r>
          </a:p>
          <a:p>
            <a:pPr algn="ctr"/>
            <a:r>
              <a:rPr lang="en-US" dirty="0">
                <a:solidFill>
                  <a:schemeClr val="bg1"/>
                </a:solidFill>
              </a:rPr>
              <a:t>Dean of Libraries</a:t>
            </a:r>
          </a:p>
        </p:txBody>
      </p:sp>
    </p:spTree>
    <p:extLst>
      <p:ext uri="{BB962C8B-B14F-4D97-AF65-F5344CB8AC3E}">
        <p14:creationId xmlns:p14="http://schemas.microsoft.com/office/powerpoint/2010/main" val="2945142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F91842B-BA4A-A94E-9183-06AE6EAF9B27}"/>
              </a:ext>
            </a:extLst>
          </p:cNvPr>
          <p:cNvSpPr>
            <a:spLocks noGrp="1"/>
          </p:cNvSpPr>
          <p:nvPr>
            <p:ph type="sldNum" sz="quarter" idx="12"/>
          </p:nvPr>
        </p:nvSpPr>
        <p:spPr/>
        <p:txBody>
          <a:bodyPr/>
          <a:lstStyle/>
          <a:p>
            <a:fld id="{7A9429C1-5DBA-2E40-9B4E-57FA110DBF7A}" type="slidenum">
              <a:rPr lang="en-US" smtClean="0"/>
              <a:pPr/>
              <a:t>10</a:t>
            </a:fld>
            <a:endParaRPr lang="en-US" dirty="0"/>
          </a:p>
        </p:txBody>
      </p:sp>
      <p:sp>
        <p:nvSpPr>
          <p:cNvPr id="3" name="Title 1">
            <a:extLst>
              <a:ext uri="{FF2B5EF4-FFF2-40B4-BE49-F238E27FC236}">
                <a16:creationId xmlns:a16="http://schemas.microsoft.com/office/drawing/2014/main" id="{EEB7D483-19F9-784E-AB32-9FE242506D6E}"/>
              </a:ext>
            </a:extLst>
          </p:cNvPr>
          <p:cNvSpPr txBox="1">
            <a:spLocks/>
          </p:cNvSpPr>
          <p:nvPr/>
        </p:nvSpPr>
        <p:spPr>
          <a:xfrm>
            <a:off x="325822" y="326305"/>
            <a:ext cx="11037709"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43C59"/>
                </a:solidFill>
                <a:latin typeface="Calibri" panose="020F0502020204030204" pitchFamily="34" charset="0"/>
                <a:cs typeface="Calibri" panose="020F0502020204030204" pitchFamily="34" charset="0"/>
              </a:rPr>
              <a:t>Where to place citations</a:t>
            </a:r>
          </a:p>
        </p:txBody>
      </p:sp>
      <p:sp>
        <p:nvSpPr>
          <p:cNvPr id="4" name="Content Placeholder 2">
            <a:extLst>
              <a:ext uri="{FF2B5EF4-FFF2-40B4-BE49-F238E27FC236}">
                <a16:creationId xmlns:a16="http://schemas.microsoft.com/office/drawing/2014/main" id="{2182443A-C089-E247-B696-DF368F4933F9}"/>
              </a:ext>
            </a:extLst>
          </p:cNvPr>
          <p:cNvSpPr txBox="1">
            <a:spLocks/>
          </p:cNvSpPr>
          <p:nvPr/>
        </p:nvSpPr>
        <p:spPr>
          <a:xfrm>
            <a:off x="325822" y="1557275"/>
            <a:ext cx="9438288"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2000" dirty="0"/>
              <a:t>Citations appear in two places in an academic work.</a:t>
            </a:r>
          </a:p>
          <a:p>
            <a:pPr>
              <a:lnSpc>
                <a:spcPct val="100000"/>
              </a:lnSpc>
            </a:pPr>
            <a:r>
              <a:rPr lang="en-US" sz="2000" dirty="0"/>
              <a:t>In-text citations appear in the body of the paper at the end of a term, phrase, paragraph, or longer selection.</a:t>
            </a:r>
          </a:p>
          <a:p>
            <a:pPr>
              <a:lnSpc>
                <a:spcPct val="100000"/>
              </a:lnSpc>
            </a:pPr>
            <a:r>
              <a:rPr lang="en-US" sz="2000" dirty="0"/>
              <a:t>In-text citations are brief. They consist of the author’s last name and the date of the publication. If the citation refers to a direct quote, the page number(s) is added.</a:t>
            </a:r>
          </a:p>
          <a:p>
            <a:pPr>
              <a:lnSpc>
                <a:spcPct val="100000"/>
              </a:lnSpc>
            </a:pPr>
            <a:r>
              <a:rPr lang="en-US" sz="2000" dirty="0"/>
              <a:t>You  should have a reference list at the end of your paper. This is a list, arranged alphabetically by author’s last name, of all the sources that you quoted or paraphrased in your paper.</a:t>
            </a:r>
          </a:p>
          <a:p>
            <a:pPr>
              <a:lnSpc>
                <a:spcPct val="100000"/>
              </a:lnSpc>
            </a:pPr>
            <a:r>
              <a:rPr lang="en-US" sz="2000" dirty="0"/>
              <a:t>This is not the same as a bibliography, which is an alphabetical list of all the resources you found related to the topic of your paper, including those you did not use. An academic  paper does not require a bibliography.</a:t>
            </a:r>
          </a:p>
        </p:txBody>
      </p:sp>
    </p:spTree>
    <p:extLst>
      <p:ext uri="{BB962C8B-B14F-4D97-AF65-F5344CB8AC3E}">
        <p14:creationId xmlns:p14="http://schemas.microsoft.com/office/powerpoint/2010/main" val="1282944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A273E04-2010-8443-BE99-9121F43D3C33}"/>
              </a:ext>
            </a:extLst>
          </p:cNvPr>
          <p:cNvSpPr>
            <a:spLocks noGrp="1"/>
          </p:cNvSpPr>
          <p:nvPr>
            <p:ph type="sldNum" sz="quarter" idx="12"/>
          </p:nvPr>
        </p:nvSpPr>
        <p:spPr/>
        <p:txBody>
          <a:bodyPr/>
          <a:lstStyle/>
          <a:p>
            <a:fld id="{7A9429C1-5DBA-2E40-9B4E-57FA110DBF7A}" type="slidenum">
              <a:rPr lang="en-US" smtClean="0"/>
              <a:pPr/>
              <a:t>11</a:t>
            </a:fld>
            <a:endParaRPr lang="en-US" dirty="0"/>
          </a:p>
        </p:txBody>
      </p:sp>
      <p:sp>
        <p:nvSpPr>
          <p:cNvPr id="3" name="Title 1">
            <a:extLst>
              <a:ext uri="{FF2B5EF4-FFF2-40B4-BE49-F238E27FC236}">
                <a16:creationId xmlns:a16="http://schemas.microsoft.com/office/drawing/2014/main" id="{AC4D6E89-0B5C-224E-AE94-F2FA95C9199A}"/>
              </a:ext>
            </a:extLst>
          </p:cNvPr>
          <p:cNvSpPr txBox="1">
            <a:spLocks/>
          </p:cNvSpPr>
          <p:nvPr/>
        </p:nvSpPr>
        <p:spPr>
          <a:xfrm>
            <a:off x="325822" y="326305"/>
            <a:ext cx="11037709"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43C59"/>
                </a:solidFill>
                <a:latin typeface="Calibri" panose="020F0502020204030204" pitchFamily="34" charset="0"/>
                <a:cs typeface="Calibri" panose="020F0502020204030204" pitchFamily="34" charset="0"/>
              </a:rPr>
              <a:t>Where to get citations</a:t>
            </a:r>
          </a:p>
        </p:txBody>
      </p:sp>
      <p:sp>
        <p:nvSpPr>
          <p:cNvPr id="5" name="Content Placeholder 2">
            <a:extLst>
              <a:ext uri="{FF2B5EF4-FFF2-40B4-BE49-F238E27FC236}">
                <a16:creationId xmlns:a16="http://schemas.microsoft.com/office/drawing/2014/main" id="{4EE61FBD-CB26-E948-A76D-A3018B208F3A}"/>
              </a:ext>
            </a:extLst>
          </p:cNvPr>
          <p:cNvSpPr txBox="1">
            <a:spLocks/>
          </p:cNvSpPr>
          <p:nvPr/>
        </p:nvSpPr>
        <p:spPr>
          <a:xfrm>
            <a:off x="481772" y="1566862"/>
            <a:ext cx="8725290" cy="3803924"/>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2000" dirty="0">
                <a:cs typeface="Calibri"/>
              </a:rPr>
              <a:t>Most journal databases allow you to download citations or send them to your email. You can then paste the citation into the reference list in your paper.</a:t>
            </a:r>
          </a:p>
          <a:p>
            <a:pPr>
              <a:lnSpc>
                <a:spcPct val="100000"/>
              </a:lnSpc>
            </a:pPr>
            <a:r>
              <a:rPr lang="en-US" sz="2000" dirty="0">
                <a:cs typeface="Calibri"/>
              </a:rPr>
              <a:t>For example, in PubMed, there’s a citation icon on the top right of the article page under the subtitle </a:t>
            </a:r>
            <a:r>
              <a:rPr lang="en-US" sz="2000" b="1" dirty="0">
                <a:cs typeface="Calibri"/>
              </a:rPr>
              <a:t>Formats</a:t>
            </a:r>
            <a:r>
              <a:rPr lang="en-US" sz="2000" dirty="0">
                <a:cs typeface="Calibri"/>
              </a:rPr>
              <a:t>. (See next slide). Click on that icon and you will see several choices of citation format. Choose the APA-style citation and copy and paste it into the reference list of your paper.</a:t>
            </a:r>
          </a:p>
          <a:p>
            <a:pPr>
              <a:lnSpc>
                <a:spcPct val="100000"/>
              </a:lnSpc>
            </a:pPr>
            <a:r>
              <a:rPr lang="en-US" sz="2000" dirty="0">
                <a:cs typeface="Calibri"/>
              </a:rPr>
              <a:t>In a linked full text document, the citation will often appear within the document, usually at the top of the first page or at the end of the document.</a:t>
            </a:r>
          </a:p>
          <a:p>
            <a:pPr>
              <a:lnSpc>
                <a:spcPct val="100000"/>
              </a:lnSpc>
            </a:pPr>
            <a:r>
              <a:rPr lang="en-US" sz="2000" dirty="0">
                <a:cs typeface="Calibri"/>
              </a:rPr>
              <a:t>For books, you will have to create your own citations.</a:t>
            </a:r>
          </a:p>
          <a:p>
            <a:pPr>
              <a:lnSpc>
                <a:spcPct val="100000"/>
              </a:lnSpc>
            </a:pPr>
            <a:r>
              <a:rPr lang="en-US" sz="2000" dirty="0">
                <a:cs typeface="Calibri"/>
              </a:rPr>
              <a:t>Always check copied citations for proper formatting.</a:t>
            </a:r>
          </a:p>
          <a:p>
            <a:pPr>
              <a:lnSpc>
                <a:spcPct val="100000"/>
              </a:lnSpc>
            </a:pPr>
            <a:endParaRPr lang="en-US" sz="2000" dirty="0"/>
          </a:p>
        </p:txBody>
      </p:sp>
    </p:spTree>
    <p:extLst>
      <p:ext uri="{BB962C8B-B14F-4D97-AF65-F5344CB8AC3E}">
        <p14:creationId xmlns:p14="http://schemas.microsoft.com/office/powerpoint/2010/main" val="884089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457EB47-F80E-2A40-B7DD-49A2022CA537}"/>
              </a:ext>
            </a:extLst>
          </p:cNvPr>
          <p:cNvSpPr>
            <a:spLocks noGrp="1"/>
          </p:cNvSpPr>
          <p:nvPr>
            <p:ph type="sldNum" sz="quarter" idx="12"/>
          </p:nvPr>
        </p:nvSpPr>
        <p:spPr/>
        <p:txBody>
          <a:bodyPr/>
          <a:lstStyle/>
          <a:p>
            <a:fld id="{7A9429C1-5DBA-2E40-9B4E-57FA110DBF7A}" type="slidenum">
              <a:rPr lang="en-US" smtClean="0"/>
              <a:pPr/>
              <a:t>12</a:t>
            </a:fld>
            <a:endParaRPr lang="en-US" dirty="0"/>
          </a:p>
        </p:txBody>
      </p:sp>
      <p:sp>
        <p:nvSpPr>
          <p:cNvPr id="3" name="Title 1">
            <a:extLst>
              <a:ext uri="{FF2B5EF4-FFF2-40B4-BE49-F238E27FC236}">
                <a16:creationId xmlns:a16="http://schemas.microsoft.com/office/drawing/2014/main" id="{E6F15A02-1A4C-344C-B1C1-50E0DF44CFB0}"/>
              </a:ext>
            </a:extLst>
          </p:cNvPr>
          <p:cNvSpPr txBox="1">
            <a:spLocks/>
          </p:cNvSpPr>
          <p:nvPr/>
        </p:nvSpPr>
        <p:spPr>
          <a:xfrm>
            <a:off x="325822" y="326305"/>
            <a:ext cx="11037709"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43C59"/>
                </a:solidFill>
                <a:latin typeface="Calibri" panose="020F0502020204030204" pitchFamily="34" charset="0"/>
                <a:cs typeface="Calibri" panose="020F0502020204030204" pitchFamily="34" charset="0"/>
              </a:rPr>
              <a:t>How to get citations in PubMed</a:t>
            </a:r>
          </a:p>
        </p:txBody>
      </p:sp>
      <p:pic>
        <p:nvPicPr>
          <p:cNvPr id="4" name="Content Placeholder 4">
            <a:extLst>
              <a:ext uri="{FF2B5EF4-FFF2-40B4-BE49-F238E27FC236}">
                <a16:creationId xmlns:a16="http://schemas.microsoft.com/office/drawing/2014/main" id="{7B15715E-8F5B-684E-ACA4-6668BFC82D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6534" y="1943700"/>
            <a:ext cx="9130766" cy="3822541"/>
          </a:xfrm>
          <a:prstGeom prst="rect">
            <a:avLst/>
          </a:prstGeom>
        </p:spPr>
      </p:pic>
      <p:sp>
        <p:nvSpPr>
          <p:cNvPr id="5" name="TextBox 4">
            <a:extLst>
              <a:ext uri="{FF2B5EF4-FFF2-40B4-BE49-F238E27FC236}">
                <a16:creationId xmlns:a16="http://schemas.microsoft.com/office/drawing/2014/main" id="{0E8F8B60-0FCB-304A-BA9F-573A86356AC1}"/>
              </a:ext>
            </a:extLst>
          </p:cNvPr>
          <p:cNvSpPr txBox="1"/>
          <p:nvPr/>
        </p:nvSpPr>
        <p:spPr>
          <a:xfrm>
            <a:off x="2854592" y="1381451"/>
            <a:ext cx="6953250" cy="646331"/>
          </a:xfrm>
          <a:prstGeom prst="rect">
            <a:avLst/>
          </a:prstGeom>
          <a:noFill/>
        </p:spPr>
        <p:txBody>
          <a:bodyPr wrap="square" rtlCol="0">
            <a:spAutoFit/>
          </a:bodyPr>
          <a:lstStyle/>
          <a:p>
            <a:r>
              <a:rPr lang="en-US" dirty="0">
                <a:hlinkClick r:id="rId3"/>
              </a:rPr>
              <a:t>https://www.ncbi.nlm.nih.gov/pmc/articles/PMC6167431/</a:t>
            </a:r>
            <a:endParaRPr lang="en-US" dirty="0"/>
          </a:p>
          <a:p>
            <a:endParaRPr lang="en-US" dirty="0"/>
          </a:p>
        </p:txBody>
      </p:sp>
    </p:spTree>
    <p:extLst>
      <p:ext uri="{BB962C8B-B14F-4D97-AF65-F5344CB8AC3E}">
        <p14:creationId xmlns:p14="http://schemas.microsoft.com/office/powerpoint/2010/main" val="3293799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184EF4A-F02B-9449-8BA6-844F7D213F2D}"/>
              </a:ext>
            </a:extLst>
          </p:cNvPr>
          <p:cNvSpPr>
            <a:spLocks noGrp="1"/>
          </p:cNvSpPr>
          <p:nvPr>
            <p:ph type="sldNum" sz="quarter" idx="12"/>
          </p:nvPr>
        </p:nvSpPr>
        <p:spPr/>
        <p:txBody>
          <a:bodyPr/>
          <a:lstStyle/>
          <a:p>
            <a:fld id="{7A9429C1-5DBA-2E40-9B4E-57FA110DBF7A}" type="slidenum">
              <a:rPr lang="en-US" smtClean="0"/>
              <a:pPr/>
              <a:t>13</a:t>
            </a:fld>
            <a:endParaRPr lang="en-US" dirty="0"/>
          </a:p>
        </p:txBody>
      </p:sp>
      <p:sp>
        <p:nvSpPr>
          <p:cNvPr id="3" name="Title 1">
            <a:extLst>
              <a:ext uri="{FF2B5EF4-FFF2-40B4-BE49-F238E27FC236}">
                <a16:creationId xmlns:a16="http://schemas.microsoft.com/office/drawing/2014/main" id="{0E89692B-3144-D74A-8315-1947A2982633}"/>
              </a:ext>
            </a:extLst>
          </p:cNvPr>
          <p:cNvSpPr txBox="1">
            <a:spLocks/>
          </p:cNvSpPr>
          <p:nvPr/>
        </p:nvSpPr>
        <p:spPr>
          <a:xfrm>
            <a:off x="325822" y="326305"/>
            <a:ext cx="11771443"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43C59"/>
                </a:solidFill>
                <a:latin typeface="Calibri" panose="020F0502020204030204" pitchFamily="34" charset="0"/>
                <a:cs typeface="Calibri" panose="020F0502020204030204" pitchFamily="34" charset="0"/>
              </a:rPr>
              <a:t>How to format your paper in APA style</a:t>
            </a:r>
          </a:p>
        </p:txBody>
      </p:sp>
      <p:sp>
        <p:nvSpPr>
          <p:cNvPr id="4" name="Content Placeholder 2">
            <a:extLst>
              <a:ext uri="{FF2B5EF4-FFF2-40B4-BE49-F238E27FC236}">
                <a16:creationId xmlns:a16="http://schemas.microsoft.com/office/drawing/2014/main" id="{3E4FE265-35A9-434A-A3E7-678ECC228901}"/>
              </a:ext>
            </a:extLst>
          </p:cNvPr>
          <p:cNvSpPr txBox="1">
            <a:spLocks/>
          </p:cNvSpPr>
          <p:nvPr/>
        </p:nvSpPr>
        <p:spPr>
          <a:xfrm>
            <a:off x="505811" y="1651868"/>
            <a:ext cx="11180378"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2000" dirty="0"/>
              <a:t>There is an excellent demonstration of formatting for APA style, complete with examples and links for more information, on PCOM Library’s </a:t>
            </a:r>
            <a:r>
              <a:rPr lang="en-US" sz="2000" i="1" dirty="0"/>
              <a:t>Writing &amp; Citing </a:t>
            </a:r>
            <a:r>
              <a:rPr lang="en-US" sz="2000" dirty="0"/>
              <a:t>page:  </a:t>
            </a:r>
            <a:r>
              <a:rPr lang="en-US" sz="2000" dirty="0">
                <a:hlinkClick r:id="rId2"/>
              </a:rPr>
              <a:t>https://www.pacificcollege.edu/resources/library/writing-citing</a:t>
            </a:r>
            <a:endParaRPr lang="en-US" sz="2000" dirty="0"/>
          </a:p>
          <a:p>
            <a:pPr>
              <a:lnSpc>
                <a:spcPct val="100000"/>
              </a:lnSpc>
            </a:pPr>
            <a:endParaRPr lang="en-US" sz="2000" dirty="0"/>
          </a:p>
          <a:p>
            <a:pPr>
              <a:lnSpc>
                <a:spcPct val="100000"/>
              </a:lnSpc>
            </a:pPr>
            <a:r>
              <a:rPr lang="en-US" sz="2000" dirty="0"/>
              <a:t>However, Microsoft Word, for both pc and Mac, offers an APA style template. Open a new document in Word and scroll through the templates to find </a:t>
            </a:r>
            <a:r>
              <a:rPr lang="en-US" sz="2000" i="1" dirty="0"/>
              <a:t>APA style report</a:t>
            </a:r>
            <a:r>
              <a:rPr lang="en-US" sz="2000" dirty="0"/>
              <a:t>. The template includes instructions. For example:   </a:t>
            </a:r>
            <a:r>
              <a:rPr lang="en-US" sz="2000" dirty="0">
                <a:highlight>
                  <a:srgbClr val="FFFF00"/>
                </a:highlight>
              </a:rPr>
              <a:t>[Title Here, up to 12 Words, on One to Two Lines]. </a:t>
            </a:r>
            <a:r>
              <a:rPr lang="en-US" sz="2000" dirty="0"/>
              <a:t>Just type your information in place of the instructions.</a:t>
            </a:r>
          </a:p>
          <a:p>
            <a:pPr>
              <a:lnSpc>
                <a:spcPct val="100000"/>
              </a:lnSpc>
            </a:pPr>
            <a:endParaRPr lang="en-US" sz="2000" dirty="0"/>
          </a:p>
        </p:txBody>
      </p:sp>
    </p:spTree>
    <p:extLst>
      <p:ext uri="{BB962C8B-B14F-4D97-AF65-F5344CB8AC3E}">
        <p14:creationId xmlns:p14="http://schemas.microsoft.com/office/powerpoint/2010/main" val="2490411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5E457B-100D-D54A-8F44-CF5DFA7F1305}"/>
              </a:ext>
            </a:extLst>
          </p:cNvPr>
          <p:cNvSpPr>
            <a:spLocks noGrp="1"/>
          </p:cNvSpPr>
          <p:nvPr>
            <p:ph type="sldNum" sz="quarter" idx="12"/>
          </p:nvPr>
        </p:nvSpPr>
        <p:spPr/>
        <p:txBody>
          <a:bodyPr/>
          <a:lstStyle/>
          <a:p>
            <a:fld id="{7A9429C1-5DBA-2E40-9B4E-57FA110DBF7A}" type="slidenum">
              <a:rPr lang="en-US" smtClean="0"/>
              <a:pPr/>
              <a:t>14</a:t>
            </a:fld>
            <a:endParaRPr lang="en-US" dirty="0"/>
          </a:p>
        </p:txBody>
      </p:sp>
      <p:sp>
        <p:nvSpPr>
          <p:cNvPr id="3" name="Title 1">
            <a:extLst>
              <a:ext uri="{FF2B5EF4-FFF2-40B4-BE49-F238E27FC236}">
                <a16:creationId xmlns:a16="http://schemas.microsoft.com/office/drawing/2014/main" id="{4F783193-41AE-B44D-82B4-C10A3A832280}"/>
              </a:ext>
            </a:extLst>
          </p:cNvPr>
          <p:cNvSpPr txBox="1">
            <a:spLocks/>
          </p:cNvSpPr>
          <p:nvPr/>
        </p:nvSpPr>
        <p:spPr>
          <a:xfrm>
            <a:off x="325822" y="326305"/>
            <a:ext cx="11771443"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43C59"/>
                </a:solidFill>
                <a:latin typeface="Calibri" panose="020F0502020204030204" pitchFamily="34" charset="0"/>
                <a:cs typeface="Calibri" panose="020F0502020204030204" pitchFamily="34" charset="0"/>
              </a:rPr>
              <a:t>APA7 Formatting</a:t>
            </a:r>
          </a:p>
        </p:txBody>
      </p:sp>
      <p:sp>
        <p:nvSpPr>
          <p:cNvPr id="4" name="Content Placeholder 2">
            <a:extLst>
              <a:ext uri="{FF2B5EF4-FFF2-40B4-BE49-F238E27FC236}">
                <a16:creationId xmlns:a16="http://schemas.microsoft.com/office/drawing/2014/main" id="{2A82F2AC-AE77-7B43-8780-9F3335C28D61}"/>
              </a:ext>
            </a:extLst>
          </p:cNvPr>
          <p:cNvSpPr txBox="1">
            <a:spLocks/>
          </p:cNvSpPr>
          <p:nvPr/>
        </p:nvSpPr>
        <p:spPr>
          <a:xfrm>
            <a:off x="851452" y="1481068"/>
            <a:ext cx="10515600" cy="477395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2000" dirty="0"/>
              <a:t>When you are ready to write your paper and need to put it into a formal APA format, there are certain steps to take that ensures you have everything in order. The easiest step before you begin typing is to make sure that the document is double spaced.</a:t>
            </a:r>
          </a:p>
          <a:p>
            <a:pPr>
              <a:lnSpc>
                <a:spcPct val="100000"/>
              </a:lnSpc>
            </a:pPr>
            <a:r>
              <a:rPr lang="en-US" sz="2000" b="1" dirty="0"/>
              <a:t>Font</a:t>
            </a:r>
            <a:r>
              <a:rPr lang="en-US" sz="2000" dirty="0"/>
              <a:t>: APA now allows other fonts besides Times New Roman 12. It recommends 11-point Calibri, 11-point Arial, 10-point Lucida Sans Unicode, 12-point Times New Roman, 11-point Georgia, or 10-point Computer Modern.</a:t>
            </a:r>
          </a:p>
          <a:p>
            <a:pPr>
              <a:lnSpc>
                <a:spcPct val="100000"/>
              </a:lnSpc>
            </a:pPr>
            <a:r>
              <a:rPr lang="en-US" sz="2000" b="1" dirty="0"/>
              <a:t>Cover Page</a:t>
            </a:r>
            <a:r>
              <a:rPr lang="en-US" sz="2000" dirty="0"/>
              <a:t>: "Running Head" is no longer used in the header of APA papers. For student papers, APA now says only the page number is needed in the right hand corner of the header.</a:t>
            </a:r>
          </a:p>
          <a:p>
            <a:pPr>
              <a:lnSpc>
                <a:spcPct val="100000"/>
              </a:lnSpc>
            </a:pPr>
            <a:r>
              <a:rPr lang="en-US" sz="2000" b="1" dirty="0"/>
              <a:t>Titles</a:t>
            </a:r>
            <a:r>
              <a:rPr lang="en-US" sz="2000" dirty="0"/>
              <a:t>: Your paper's title on the cover page and first page is now </a:t>
            </a:r>
            <a:r>
              <a:rPr lang="en-US" sz="2000" b="1" dirty="0"/>
              <a:t>Bold</a:t>
            </a:r>
            <a:r>
              <a:rPr lang="en-US" sz="2000" dirty="0"/>
              <a:t>, and written in Title Case. So are most section headings.</a:t>
            </a:r>
          </a:p>
        </p:txBody>
      </p:sp>
      <p:sp>
        <p:nvSpPr>
          <p:cNvPr id="5" name="TextBox 4">
            <a:extLst>
              <a:ext uri="{FF2B5EF4-FFF2-40B4-BE49-F238E27FC236}">
                <a16:creationId xmlns:a16="http://schemas.microsoft.com/office/drawing/2014/main" id="{C302E59B-B173-ED41-BAEF-DD7C457CA5F5}"/>
              </a:ext>
            </a:extLst>
          </p:cNvPr>
          <p:cNvSpPr txBox="1"/>
          <p:nvPr/>
        </p:nvSpPr>
        <p:spPr>
          <a:xfrm>
            <a:off x="1042807" y="5057743"/>
            <a:ext cx="9024731" cy="307777"/>
          </a:xfrm>
          <a:prstGeom prst="rect">
            <a:avLst/>
          </a:prstGeom>
          <a:noFill/>
        </p:spPr>
        <p:txBody>
          <a:bodyPr wrap="square" rtlCol="0">
            <a:spAutoFit/>
          </a:bodyPr>
          <a:lstStyle/>
          <a:p>
            <a:r>
              <a:rPr lang="en-US" sz="1400" dirty="0"/>
              <a:t>(from Berkeley College Website -</a:t>
            </a:r>
            <a:r>
              <a:rPr lang="en-US" sz="1400" u="sng" dirty="0">
                <a:hlinkClick r:id="rId2"/>
              </a:rPr>
              <a:t>https://chat.library.berkeleycollege.edu/faq/285800</a:t>
            </a:r>
            <a:r>
              <a:rPr lang="en-US" sz="1400" dirty="0"/>
              <a:t>)</a:t>
            </a:r>
          </a:p>
        </p:txBody>
      </p:sp>
    </p:spTree>
    <p:extLst>
      <p:ext uri="{BB962C8B-B14F-4D97-AF65-F5344CB8AC3E}">
        <p14:creationId xmlns:p14="http://schemas.microsoft.com/office/powerpoint/2010/main" val="1230309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12A7E66-6FD8-7C46-87F8-4CB96D9447BB}"/>
              </a:ext>
            </a:extLst>
          </p:cNvPr>
          <p:cNvSpPr>
            <a:spLocks noGrp="1"/>
          </p:cNvSpPr>
          <p:nvPr>
            <p:ph type="sldNum" sz="quarter" idx="12"/>
          </p:nvPr>
        </p:nvSpPr>
        <p:spPr/>
        <p:txBody>
          <a:bodyPr/>
          <a:lstStyle/>
          <a:p>
            <a:fld id="{7A9429C1-5DBA-2E40-9B4E-57FA110DBF7A}" type="slidenum">
              <a:rPr lang="en-US" smtClean="0"/>
              <a:pPr/>
              <a:t>15</a:t>
            </a:fld>
            <a:endParaRPr lang="en-US" dirty="0"/>
          </a:p>
        </p:txBody>
      </p:sp>
      <p:sp>
        <p:nvSpPr>
          <p:cNvPr id="3" name="Title 1">
            <a:extLst>
              <a:ext uri="{FF2B5EF4-FFF2-40B4-BE49-F238E27FC236}">
                <a16:creationId xmlns:a16="http://schemas.microsoft.com/office/drawing/2014/main" id="{9434BEA9-A7BD-BA4E-9676-1ADE28368044}"/>
              </a:ext>
            </a:extLst>
          </p:cNvPr>
          <p:cNvSpPr txBox="1">
            <a:spLocks/>
          </p:cNvSpPr>
          <p:nvPr/>
        </p:nvSpPr>
        <p:spPr>
          <a:xfrm>
            <a:off x="325822" y="326305"/>
            <a:ext cx="11771443"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43C59"/>
                </a:solidFill>
                <a:latin typeface="Calibri" panose="020F0502020204030204" pitchFamily="34" charset="0"/>
                <a:cs typeface="Calibri" panose="020F0502020204030204" pitchFamily="34" charset="0"/>
              </a:rPr>
              <a:t>MS Word APA Template</a:t>
            </a:r>
          </a:p>
        </p:txBody>
      </p:sp>
      <p:pic>
        <p:nvPicPr>
          <p:cNvPr id="5" name="Picture 9" descr="A screenshot of a cell phone&#10;&#10;Description automatically generated">
            <a:extLst>
              <a:ext uri="{FF2B5EF4-FFF2-40B4-BE49-F238E27FC236}">
                <a16:creationId xmlns:a16="http://schemas.microsoft.com/office/drawing/2014/main" id="{8561FA5E-5181-FD44-AE05-5349D8D222B9}"/>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848708" y="1257300"/>
            <a:ext cx="6858000" cy="43434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2C62C721-3ADA-584E-B200-5DEF022C10AF}"/>
              </a:ext>
            </a:extLst>
          </p:cNvPr>
          <p:cNvSpPr/>
          <p:nvPr/>
        </p:nvSpPr>
        <p:spPr>
          <a:xfrm>
            <a:off x="2464905" y="5765828"/>
            <a:ext cx="7620000" cy="276999"/>
          </a:xfrm>
          <a:prstGeom prst="rect">
            <a:avLst/>
          </a:prstGeom>
        </p:spPr>
        <p:txBody>
          <a:bodyPr wrap="square">
            <a:spAutoFit/>
          </a:bodyPr>
          <a:lstStyle/>
          <a:p>
            <a:pPr algn="ctr"/>
            <a:r>
              <a:rPr lang="en-US" sz="1200" dirty="0">
                <a:ea typeface="Calibri" panose="020F0502020204030204" pitchFamily="34" charset="0"/>
                <a:cs typeface="Times New Roman" panose="02020603050405020304" pitchFamily="18" charset="0"/>
              </a:rPr>
              <a:t>Berkeley College Website -</a:t>
            </a:r>
            <a:r>
              <a:rPr lang="en-US" sz="1200" u="sng" dirty="0">
                <a:solidFill>
                  <a:srgbClr val="0563C1"/>
                </a:solidFill>
                <a:ea typeface="Calibri" panose="020F0502020204030204" pitchFamily="34" charset="0"/>
                <a:cs typeface="Times New Roman" panose="02020603050405020304" pitchFamily="18" charset="0"/>
                <a:hlinkClick r:id="rId4"/>
              </a:rPr>
              <a:t>https://chat.library.berkeleycollege.edu/faq/285800</a:t>
            </a:r>
            <a:endParaRPr lang="en-US" sz="12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46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7500582-1953-BB4B-9979-5DB413CF9174}"/>
              </a:ext>
            </a:extLst>
          </p:cNvPr>
          <p:cNvSpPr>
            <a:spLocks noGrp="1"/>
          </p:cNvSpPr>
          <p:nvPr>
            <p:ph type="sldNum" sz="quarter" idx="12"/>
          </p:nvPr>
        </p:nvSpPr>
        <p:spPr/>
        <p:txBody>
          <a:bodyPr/>
          <a:lstStyle/>
          <a:p>
            <a:fld id="{7A9429C1-5DBA-2E40-9B4E-57FA110DBF7A}" type="slidenum">
              <a:rPr lang="en-US" smtClean="0"/>
              <a:pPr/>
              <a:t>16</a:t>
            </a:fld>
            <a:endParaRPr lang="en-US" dirty="0"/>
          </a:p>
        </p:txBody>
      </p:sp>
      <p:sp>
        <p:nvSpPr>
          <p:cNvPr id="3" name="Title 1">
            <a:extLst>
              <a:ext uri="{FF2B5EF4-FFF2-40B4-BE49-F238E27FC236}">
                <a16:creationId xmlns:a16="http://schemas.microsoft.com/office/drawing/2014/main" id="{85AD3A03-E080-FB42-922F-66CDE79F7C45}"/>
              </a:ext>
            </a:extLst>
          </p:cNvPr>
          <p:cNvSpPr txBox="1">
            <a:spLocks/>
          </p:cNvSpPr>
          <p:nvPr/>
        </p:nvSpPr>
        <p:spPr>
          <a:xfrm>
            <a:off x="325822" y="326305"/>
            <a:ext cx="11771443"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43C59"/>
                </a:solidFill>
                <a:latin typeface="Calibri" panose="020F0502020204030204" pitchFamily="34" charset="0"/>
                <a:cs typeface="Calibri" panose="020F0502020204030204" pitchFamily="34" charset="0"/>
              </a:rPr>
              <a:t>Any Questions?</a:t>
            </a:r>
          </a:p>
        </p:txBody>
      </p:sp>
      <p:sp>
        <p:nvSpPr>
          <p:cNvPr id="4" name="Content Placeholder 2">
            <a:extLst>
              <a:ext uri="{FF2B5EF4-FFF2-40B4-BE49-F238E27FC236}">
                <a16:creationId xmlns:a16="http://schemas.microsoft.com/office/drawing/2014/main" id="{56F8CC4A-9053-1845-BEE1-B3AF7AF1592F}"/>
              </a:ext>
            </a:extLst>
          </p:cNvPr>
          <p:cNvSpPr txBox="1">
            <a:spLocks/>
          </p:cNvSpPr>
          <p:nvPr/>
        </p:nvSpPr>
        <p:spPr>
          <a:xfrm>
            <a:off x="325822" y="1651868"/>
            <a:ext cx="9154509" cy="361496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2000" dirty="0"/>
              <a:t>Check citation format in the APA </a:t>
            </a:r>
            <a:r>
              <a:rPr lang="en-US" sz="2000" i="1" dirty="0"/>
              <a:t>Publication Manual. </a:t>
            </a:r>
            <a:r>
              <a:rPr lang="en-US" sz="2000" dirty="0"/>
              <a:t>Every possibility that you can imagine is covered in this book.</a:t>
            </a:r>
          </a:p>
          <a:p>
            <a:pPr>
              <a:lnSpc>
                <a:spcPct val="100000"/>
              </a:lnSpc>
            </a:pPr>
            <a:r>
              <a:rPr lang="en-US" sz="2000" dirty="0"/>
              <a:t>Browse the PCOM Library </a:t>
            </a:r>
            <a:r>
              <a:rPr lang="en-US" sz="2000" i="1" dirty="0"/>
              <a:t>Writing &amp; Citing </a:t>
            </a:r>
            <a:r>
              <a:rPr lang="en-US" sz="2000" dirty="0"/>
              <a:t>page:  </a:t>
            </a:r>
            <a:r>
              <a:rPr lang="en-US" sz="2000" dirty="0">
                <a:hlinkClick r:id="rId2"/>
              </a:rPr>
              <a:t>https://www.pacificcollege.edu/resources/library/writing-citing</a:t>
            </a:r>
            <a:endParaRPr lang="en-US" sz="2000" dirty="0"/>
          </a:p>
          <a:p>
            <a:pPr>
              <a:lnSpc>
                <a:spcPct val="100000"/>
              </a:lnSpc>
            </a:pPr>
            <a:r>
              <a:rPr lang="en-US" sz="2000" dirty="0"/>
              <a:t>Ask a librarian:</a:t>
            </a:r>
          </a:p>
          <a:p>
            <a:pPr>
              <a:lnSpc>
                <a:spcPct val="100000"/>
              </a:lnSpc>
            </a:pPr>
            <a:r>
              <a:rPr lang="en-US" sz="2000" dirty="0"/>
              <a:t>Pat </a:t>
            </a:r>
            <a:r>
              <a:rPr lang="en-US" sz="2000" dirty="0" err="1"/>
              <a:t>Benefiel</a:t>
            </a:r>
            <a:r>
              <a:rPr lang="en-US" sz="2000" dirty="0"/>
              <a:t> (San Diego)   </a:t>
            </a:r>
            <a:r>
              <a:rPr lang="en-US" sz="2000" dirty="0">
                <a:hlinkClick r:id="rId3"/>
              </a:rPr>
              <a:t>pbenefiel@pacificcollege.edu</a:t>
            </a:r>
            <a:endParaRPr lang="en-US" sz="2000" dirty="0"/>
          </a:p>
          <a:p>
            <a:pPr>
              <a:lnSpc>
                <a:spcPct val="100000"/>
              </a:lnSpc>
            </a:pPr>
            <a:r>
              <a:rPr lang="en-US" sz="2000" dirty="0"/>
              <a:t>Janet Harper (Chicago)   </a:t>
            </a:r>
            <a:r>
              <a:rPr lang="en-US" sz="2000" dirty="0">
                <a:hlinkClick r:id="rId4"/>
              </a:rPr>
              <a:t>jharper@pacificcollege.edu</a:t>
            </a:r>
            <a:endParaRPr lang="en-US" sz="2000" dirty="0"/>
          </a:p>
          <a:p>
            <a:pPr>
              <a:lnSpc>
                <a:spcPct val="100000"/>
              </a:lnSpc>
            </a:pPr>
            <a:r>
              <a:rPr lang="en-US" sz="2000" dirty="0"/>
              <a:t>Raquel </a:t>
            </a:r>
            <a:r>
              <a:rPr lang="en-US" sz="2000" dirty="0" err="1"/>
              <a:t>Fereres</a:t>
            </a:r>
            <a:r>
              <a:rPr lang="en-US" sz="2000" dirty="0"/>
              <a:t> (New York)  </a:t>
            </a:r>
            <a:r>
              <a:rPr lang="en-US" sz="2000">
                <a:hlinkClick r:id="rId5"/>
              </a:rPr>
              <a:t>rfereres@</a:t>
            </a:r>
            <a:r>
              <a:rPr lang="en-US" sz="2000" dirty="0">
                <a:hlinkClick r:id="rId5"/>
              </a:rPr>
              <a:t>pacificcollege.edu</a:t>
            </a:r>
            <a:endParaRPr lang="en-US" sz="2000" dirty="0"/>
          </a:p>
          <a:p>
            <a:pPr>
              <a:lnSpc>
                <a:spcPct val="100000"/>
              </a:lnSpc>
            </a:pPr>
            <a:endParaRPr lang="en-US" sz="2000" dirty="0"/>
          </a:p>
        </p:txBody>
      </p:sp>
    </p:spTree>
    <p:extLst>
      <p:ext uri="{BB962C8B-B14F-4D97-AF65-F5344CB8AC3E}">
        <p14:creationId xmlns:p14="http://schemas.microsoft.com/office/powerpoint/2010/main" val="2184174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D561417-639D-724E-8C26-72DFE29C8AC9}"/>
              </a:ext>
            </a:extLst>
          </p:cNvPr>
          <p:cNvSpPr txBox="1"/>
          <p:nvPr/>
        </p:nvSpPr>
        <p:spPr>
          <a:xfrm>
            <a:off x="-515007" y="3815255"/>
            <a:ext cx="184731" cy="369332"/>
          </a:xfrm>
          <a:prstGeom prst="rect">
            <a:avLst/>
          </a:prstGeom>
          <a:noFill/>
        </p:spPr>
        <p:txBody>
          <a:bodyPr wrap="none" rtlCol="0">
            <a:spAutoFit/>
          </a:bodyPr>
          <a:lstStyle/>
          <a:p>
            <a:endParaRPr lang="en-US" dirty="0"/>
          </a:p>
        </p:txBody>
      </p:sp>
      <p:sp>
        <p:nvSpPr>
          <p:cNvPr id="3" name="Slide Number Placeholder 2">
            <a:extLst>
              <a:ext uri="{FF2B5EF4-FFF2-40B4-BE49-F238E27FC236}">
                <a16:creationId xmlns:a16="http://schemas.microsoft.com/office/drawing/2014/main" id="{1599A96D-3683-B046-9D34-1BE9ABB45585}"/>
              </a:ext>
            </a:extLst>
          </p:cNvPr>
          <p:cNvSpPr>
            <a:spLocks noGrp="1"/>
          </p:cNvSpPr>
          <p:nvPr>
            <p:ph type="sldNum" sz="quarter" idx="12"/>
          </p:nvPr>
        </p:nvSpPr>
        <p:spPr/>
        <p:txBody>
          <a:bodyPr/>
          <a:lstStyle/>
          <a:p>
            <a:fld id="{7A9429C1-5DBA-2E40-9B4E-57FA110DBF7A}" type="slidenum">
              <a:rPr lang="en-US" smtClean="0"/>
              <a:pPr/>
              <a:t>2</a:t>
            </a:fld>
            <a:endParaRPr lang="en-US" dirty="0"/>
          </a:p>
        </p:txBody>
      </p:sp>
      <p:sp>
        <p:nvSpPr>
          <p:cNvPr id="4" name="Title 1">
            <a:extLst>
              <a:ext uri="{FF2B5EF4-FFF2-40B4-BE49-F238E27FC236}">
                <a16:creationId xmlns:a16="http://schemas.microsoft.com/office/drawing/2014/main" id="{17B41D57-C1FF-3644-B3E9-80B5154B5808}"/>
              </a:ext>
            </a:extLst>
          </p:cNvPr>
          <p:cNvSpPr txBox="1">
            <a:spLocks/>
          </p:cNvSpPr>
          <p:nvPr/>
        </p:nvSpPr>
        <p:spPr>
          <a:xfrm>
            <a:off x="819807" y="980709"/>
            <a:ext cx="9837682"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43C59"/>
                </a:solidFill>
                <a:latin typeface="Calibri" panose="020F0502020204030204" pitchFamily="34" charset="0"/>
                <a:cs typeface="Calibri" panose="020F0502020204030204" pitchFamily="34" charset="0"/>
              </a:rPr>
              <a:t>Here’s what you will learn:</a:t>
            </a:r>
          </a:p>
        </p:txBody>
      </p:sp>
      <p:sp>
        <p:nvSpPr>
          <p:cNvPr id="5" name="Content Placeholder 2">
            <a:extLst>
              <a:ext uri="{FF2B5EF4-FFF2-40B4-BE49-F238E27FC236}">
                <a16:creationId xmlns:a16="http://schemas.microsoft.com/office/drawing/2014/main" id="{02DA92F3-6E7E-7144-9381-B4C70D5EA4E5}"/>
              </a:ext>
            </a:extLst>
          </p:cNvPr>
          <p:cNvSpPr txBox="1">
            <a:spLocks/>
          </p:cNvSpPr>
          <p:nvPr/>
        </p:nvSpPr>
        <p:spPr>
          <a:xfrm>
            <a:off x="819807" y="1891927"/>
            <a:ext cx="10515600" cy="3312097"/>
          </a:xfrm>
          <a:prstGeom prst="rect">
            <a:avLst/>
          </a:prstGeom>
        </p:spPr>
        <p:txBody>
          <a:bodyPr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sz="2000" dirty="0"/>
              <a:t>1. What you need to cite.</a:t>
            </a:r>
          </a:p>
          <a:p>
            <a:pPr marL="0" indent="0">
              <a:lnSpc>
                <a:spcPct val="120000"/>
              </a:lnSpc>
              <a:buNone/>
            </a:pPr>
            <a:r>
              <a:rPr lang="en-US" sz="2000" dirty="0"/>
              <a:t>2.  How to paraphrase.</a:t>
            </a:r>
          </a:p>
          <a:p>
            <a:pPr marL="0" indent="0">
              <a:lnSpc>
                <a:spcPct val="120000"/>
              </a:lnSpc>
              <a:buNone/>
            </a:pPr>
            <a:r>
              <a:rPr lang="en-US" sz="2000" dirty="0"/>
              <a:t>3. The various types of citations.</a:t>
            </a:r>
          </a:p>
          <a:p>
            <a:pPr marL="0" indent="0">
              <a:lnSpc>
                <a:spcPct val="120000"/>
              </a:lnSpc>
              <a:buNone/>
            </a:pPr>
            <a:r>
              <a:rPr lang="en-US" sz="2000" dirty="0"/>
              <a:t>4. The parts of a citation.</a:t>
            </a:r>
          </a:p>
          <a:p>
            <a:pPr marL="0" indent="0">
              <a:lnSpc>
                <a:spcPct val="120000"/>
              </a:lnSpc>
              <a:buNone/>
            </a:pPr>
            <a:r>
              <a:rPr lang="en-US" sz="2000" dirty="0"/>
              <a:t>5. Where to find examples of citations.</a:t>
            </a:r>
          </a:p>
          <a:p>
            <a:pPr marL="0" indent="0">
              <a:lnSpc>
                <a:spcPct val="120000"/>
              </a:lnSpc>
              <a:buNone/>
            </a:pPr>
            <a:r>
              <a:rPr lang="en-US" sz="2000" dirty="0"/>
              <a:t>6. Where to place citations.</a:t>
            </a:r>
          </a:p>
          <a:p>
            <a:pPr marL="0" indent="0">
              <a:lnSpc>
                <a:spcPct val="120000"/>
              </a:lnSpc>
              <a:buNone/>
            </a:pPr>
            <a:r>
              <a:rPr lang="en-US" sz="2000" dirty="0"/>
              <a:t>7. Where to get citations.</a:t>
            </a:r>
          </a:p>
          <a:p>
            <a:pPr marL="0" indent="0">
              <a:lnSpc>
                <a:spcPct val="120000"/>
              </a:lnSpc>
              <a:buNone/>
            </a:pPr>
            <a:r>
              <a:rPr lang="en-US" sz="2000" dirty="0"/>
              <a:t>8. How to format your paper in APA style.</a:t>
            </a:r>
          </a:p>
          <a:p>
            <a:pPr>
              <a:lnSpc>
                <a:spcPct val="120000"/>
              </a:lnSpc>
            </a:pPr>
            <a:endParaRPr lang="en-US" sz="2000" dirty="0"/>
          </a:p>
        </p:txBody>
      </p:sp>
    </p:spTree>
    <p:extLst>
      <p:ext uri="{BB962C8B-B14F-4D97-AF65-F5344CB8AC3E}">
        <p14:creationId xmlns:p14="http://schemas.microsoft.com/office/powerpoint/2010/main" val="4130669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B71B1DD-D4A8-6443-8C1E-59A340E29746}"/>
              </a:ext>
            </a:extLst>
          </p:cNvPr>
          <p:cNvSpPr>
            <a:spLocks noGrp="1"/>
          </p:cNvSpPr>
          <p:nvPr>
            <p:ph type="sldNum" sz="quarter" idx="12"/>
          </p:nvPr>
        </p:nvSpPr>
        <p:spPr/>
        <p:txBody>
          <a:bodyPr/>
          <a:lstStyle/>
          <a:p>
            <a:fld id="{7A9429C1-5DBA-2E40-9B4E-57FA110DBF7A}" type="slidenum">
              <a:rPr lang="en-US" smtClean="0"/>
              <a:pPr/>
              <a:t>3</a:t>
            </a:fld>
            <a:endParaRPr lang="en-US" dirty="0"/>
          </a:p>
        </p:txBody>
      </p:sp>
      <p:sp>
        <p:nvSpPr>
          <p:cNvPr id="4" name="Title 1">
            <a:extLst>
              <a:ext uri="{FF2B5EF4-FFF2-40B4-BE49-F238E27FC236}">
                <a16:creationId xmlns:a16="http://schemas.microsoft.com/office/drawing/2014/main" id="{5D11FBAF-81EB-9F4C-8162-CF71A68A9F60}"/>
              </a:ext>
            </a:extLst>
          </p:cNvPr>
          <p:cNvSpPr txBox="1">
            <a:spLocks/>
          </p:cNvSpPr>
          <p:nvPr/>
        </p:nvSpPr>
        <p:spPr>
          <a:xfrm>
            <a:off x="807450" y="681037"/>
            <a:ext cx="9837682"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43C59"/>
                </a:solidFill>
                <a:latin typeface="Calibri" panose="020F0502020204030204" pitchFamily="34" charset="0"/>
                <a:cs typeface="Calibri" panose="020F0502020204030204" pitchFamily="34" charset="0"/>
              </a:rPr>
              <a:t>What do I need to cite?</a:t>
            </a:r>
          </a:p>
        </p:txBody>
      </p:sp>
      <p:pic>
        <p:nvPicPr>
          <p:cNvPr id="5" name="Picture 2" descr="https://www.pacificcollege.edu/sites/default/files/images/what.jpeg">
            <a:extLst>
              <a:ext uri="{FF2B5EF4-FFF2-40B4-BE49-F238E27FC236}">
                <a16:creationId xmlns:a16="http://schemas.microsoft.com/office/drawing/2014/main" id="{F243FD89-9085-5E48-A4B8-74B37FAA5E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5200" y="1652631"/>
            <a:ext cx="5201599"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0299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DABDA04-2D41-0C4E-9B4F-51AC6426058E}"/>
              </a:ext>
            </a:extLst>
          </p:cNvPr>
          <p:cNvSpPr>
            <a:spLocks noGrp="1"/>
          </p:cNvSpPr>
          <p:nvPr>
            <p:ph type="sldNum" sz="quarter" idx="12"/>
          </p:nvPr>
        </p:nvSpPr>
        <p:spPr/>
        <p:txBody>
          <a:bodyPr/>
          <a:lstStyle/>
          <a:p>
            <a:fld id="{7A9429C1-5DBA-2E40-9B4E-57FA110DBF7A}" type="slidenum">
              <a:rPr lang="en-US" smtClean="0"/>
              <a:pPr/>
              <a:t>4</a:t>
            </a:fld>
            <a:endParaRPr lang="en-US" dirty="0"/>
          </a:p>
        </p:txBody>
      </p:sp>
      <p:sp>
        <p:nvSpPr>
          <p:cNvPr id="3" name="Title 1">
            <a:extLst>
              <a:ext uri="{FF2B5EF4-FFF2-40B4-BE49-F238E27FC236}">
                <a16:creationId xmlns:a16="http://schemas.microsoft.com/office/drawing/2014/main" id="{449AF6FF-14AE-3F41-9AC8-F5C9FA9AF5F2}"/>
              </a:ext>
            </a:extLst>
          </p:cNvPr>
          <p:cNvSpPr txBox="1">
            <a:spLocks/>
          </p:cNvSpPr>
          <p:nvPr/>
        </p:nvSpPr>
        <p:spPr>
          <a:xfrm>
            <a:off x="807450" y="681037"/>
            <a:ext cx="9837682"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43C59"/>
                </a:solidFill>
                <a:latin typeface="Calibri" panose="020F0502020204030204" pitchFamily="34" charset="0"/>
                <a:cs typeface="Calibri" panose="020F0502020204030204" pitchFamily="34" charset="0"/>
              </a:rPr>
              <a:t>How to paraphrase</a:t>
            </a:r>
          </a:p>
        </p:txBody>
      </p:sp>
      <p:sp>
        <p:nvSpPr>
          <p:cNvPr id="5" name="Content Placeholder 2">
            <a:extLst>
              <a:ext uri="{FF2B5EF4-FFF2-40B4-BE49-F238E27FC236}">
                <a16:creationId xmlns:a16="http://schemas.microsoft.com/office/drawing/2014/main" id="{4501A48F-EAD8-A947-AFEC-58C9F6A05727}"/>
              </a:ext>
            </a:extLst>
          </p:cNvPr>
          <p:cNvSpPr txBox="1">
            <a:spLocks/>
          </p:cNvSpPr>
          <p:nvPr/>
        </p:nvSpPr>
        <p:spPr>
          <a:xfrm>
            <a:off x="838200" y="1525374"/>
            <a:ext cx="10515600" cy="175008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2000" dirty="0"/>
              <a:t>It is important to put what you read into your own words. You must change more than a few words or phrases. You cannot simply change the order of the words in a sentence. Staying too close to the original wording is still plagiarism, i.e., stealing another’s words and ideas. Be careful  not to use the original author’s terms and phrases without quotation marks. It is still necessary to cite the source of the ideas that you have paraphrased.</a:t>
            </a:r>
          </a:p>
          <a:p>
            <a:pPr>
              <a:lnSpc>
                <a:spcPct val="100000"/>
              </a:lnSpc>
            </a:pPr>
            <a:endParaRPr lang="en-US" sz="2000" dirty="0"/>
          </a:p>
        </p:txBody>
      </p:sp>
      <p:sp>
        <p:nvSpPr>
          <p:cNvPr id="6" name="TextBox 5">
            <a:extLst>
              <a:ext uri="{FF2B5EF4-FFF2-40B4-BE49-F238E27FC236}">
                <a16:creationId xmlns:a16="http://schemas.microsoft.com/office/drawing/2014/main" id="{031BE76B-AB6D-D148-9EC8-45168BD6AE32}"/>
              </a:ext>
            </a:extLst>
          </p:cNvPr>
          <p:cNvSpPr txBox="1"/>
          <p:nvPr/>
        </p:nvSpPr>
        <p:spPr>
          <a:xfrm>
            <a:off x="838200" y="3721036"/>
            <a:ext cx="4459428" cy="1477328"/>
          </a:xfrm>
          <a:prstGeom prst="rect">
            <a:avLst/>
          </a:prstGeom>
          <a:noFill/>
        </p:spPr>
        <p:txBody>
          <a:bodyPr wrap="square" rtlCol="0">
            <a:spAutoFit/>
          </a:bodyPr>
          <a:lstStyle/>
          <a:p>
            <a:r>
              <a:rPr lang="en-US" b="1" dirty="0"/>
              <a:t>Original</a:t>
            </a:r>
          </a:p>
          <a:p>
            <a:r>
              <a:rPr lang="en-US" dirty="0"/>
              <a:t>To  the extent that a child is</a:t>
            </a:r>
          </a:p>
          <a:p>
            <a:r>
              <a:rPr lang="en-US" dirty="0"/>
              <a:t>separated from its mother at</a:t>
            </a:r>
          </a:p>
          <a:p>
            <a:r>
              <a:rPr lang="en-US" dirty="0"/>
              <a:t>an early age, a child may suffer </a:t>
            </a:r>
          </a:p>
          <a:p>
            <a:r>
              <a:rPr lang="en-US" dirty="0"/>
              <a:t>generalized separation anxiety. (Heinz, 2009).</a:t>
            </a:r>
          </a:p>
        </p:txBody>
      </p:sp>
      <p:sp>
        <p:nvSpPr>
          <p:cNvPr id="7" name="TextBox 6">
            <a:extLst>
              <a:ext uri="{FF2B5EF4-FFF2-40B4-BE49-F238E27FC236}">
                <a16:creationId xmlns:a16="http://schemas.microsoft.com/office/drawing/2014/main" id="{77AE8FC3-2B73-914D-8D49-69454B47E686}"/>
              </a:ext>
            </a:extLst>
          </p:cNvPr>
          <p:cNvSpPr txBox="1"/>
          <p:nvPr/>
        </p:nvSpPr>
        <p:spPr>
          <a:xfrm>
            <a:off x="6096000" y="3721036"/>
            <a:ext cx="4645572" cy="1477328"/>
          </a:xfrm>
          <a:prstGeom prst="rect">
            <a:avLst/>
          </a:prstGeom>
          <a:noFill/>
        </p:spPr>
        <p:txBody>
          <a:bodyPr wrap="square" rtlCol="0">
            <a:spAutoFit/>
          </a:bodyPr>
          <a:lstStyle/>
          <a:p>
            <a:r>
              <a:rPr lang="en-US" b="1" dirty="0"/>
              <a:t>Paraphrase</a:t>
            </a:r>
          </a:p>
          <a:p>
            <a:r>
              <a:rPr lang="en-US" dirty="0"/>
              <a:t>When children are taken away from their mothers when they are very young, they are likely to be afraid to leave familiar people and places. (Heinz, 2009).</a:t>
            </a:r>
          </a:p>
        </p:txBody>
      </p:sp>
    </p:spTree>
    <p:extLst>
      <p:ext uri="{BB962C8B-B14F-4D97-AF65-F5344CB8AC3E}">
        <p14:creationId xmlns:p14="http://schemas.microsoft.com/office/powerpoint/2010/main" val="3320625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C2EEAE3-656D-3C46-A15B-38BBAF10C163}"/>
              </a:ext>
            </a:extLst>
          </p:cNvPr>
          <p:cNvSpPr>
            <a:spLocks noGrp="1"/>
          </p:cNvSpPr>
          <p:nvPr>
            <p:ph type="sldNum" sz="quarter" idx="12"/>
          </p:nvPr>
        </p:nvSpPr>
        <p:spPr/>
        <p:txBody>
          <a:bodyPr/>
          <a:lstStyle/>
          <a:p>
            <a:fld id="{7A9429C1-5DBA-2E40-9B4E-57FA110DBF7A}" type="slidenum">
              <a:rPr lang="en-US" smtClean="0"/>
              <a:pPr/>
              <a:t>5</a:t>
            </a:fld>
            <a:endParaRPr lang="en-US" dirty="0"/>
          </a:p>
        </p:txBody>
      </p:sp>
      <p:sp>
        <p:nvSpPr>
          <p:cNvPr id="4" name="Title 1">
            <a:extLst>
              <a:ext uri="{FF2B5EF4-FFF2-40B4-BE49-F238E27FC236}">
                <a16:creationId xmlns:a16="http://schemas.microsoft.com/office/drawing/2014/main" id="{A7003263-0931-1343-8814-3BC9E24A500F}"/>
              </a:ext>
            </a:extLst>
          </p:cNvPr>
          <p:cNvSpPr txBox="1">
            <a:spLocks/>
          </p:cNvSpPr>
          <p:nvPr/>
        </p:nvSpPr>
        <p:spPr>
          <a:xfrm>
            <a:off x="807450" y="681037"/>
            <a:ext cx="9837682"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43C59"/>
                </a:solidFill>
                <a:latin typeface="Calibri" panose="020F0502020204030204" pitchFamily="34" charset="0"/>
                <a:cs typeface="Calibri" panose="020F0502020204030204" pitchFamily="34" charset="0"/>
              </a:rPr>
              <a:t>Types of Citations</a:t>
            </a:r>
          </a:p>
        </p:txBody>
      </p:sp>
      <p:sp>
        <p:nvSpPr>
          <p:cNvPr id="5" name="Content Placeholder 2">
            <a:extLst>
              <a:ext uri="{FF2B5EF4-FFF2-40B4-BE49-F238E27FC236}">
                <a16:creationId xmlns:a16="http://schemas.microsoft.com/office/drawing/2014/main" id="{56E0002F-6AB9-DA48-8421-0355ACDB9985}"/>
              </a:ext>
            </a:extLst>
          </p:cNvPr>
          <p:cNvSpPr txBox="1">
            <a:spLocks/>
          </p:cNvSpPr>
          <p:nvPr/>
        </p:nvSpPr>
        <p:spPr>
          <a:xfrm>
            <a:off x="838200" y="2309051"/>
            <a:ext cx="10515600" cy="52322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a:latin typeface="Calibri" panose="020F0502020204030204" pitchFamily="34" charset="0"/>
                <a:cs typeface="Calibri" panose="020F0502020204030204" pitchFamily="34" charset="0"/>
              </a:rPr>
              <a:t>In-text citations are very simple. </a:t>
            </a:r>
          </a:p>
          <a:p>
            <a:pPr marL="0" indent="0">
              <a:buFont typeface="Arial" panose="020B0604020202020204" pitchFamily="34" charset="0"/>
              <a:buNone/>
            </a:pPr>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B6F632DB-FDA6-6B4A-AA02-D232DB53C666}"/>
              </a:ext>
            </a:extLst>
          </p:cNvPr>
          <p:cNvSpPr txBox="1"/>
          <p:nvPr/>
        </p:nvSpPr>
        <p:spPr>
          <a:xfrm>
            <a:off x="1630471" y="2983497"/>
            <a:ext cx="8931058" cy="2554545"/>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For a paraphrase, use the author’s last name and year of publication after the paraphrased term or section:  </a:t>
            </a:r>
          </a:p>
          <a:p>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Heidegger felt that the idea of </a:t>
            </a:r>
            <a:r>
              <a:rPr lang="en-US" sz="2000" i="1" dirty="0">
                <a:latin typeface="Calibri" panose="020F0502020204030204" pitchFamily="34" charset="0"/>
                <a:cs typeface="Calibri" panose="020F0502020204030204" pitchFamily="34" charset="0"/>
              </a:rPr>
              <a:t>being</a:t>
            </a:r>
            <a:r>
              <a:rPr lang="en-US" sz="2000" dirty="0">
                <a:latin typeface="Calibri" panose="020F0502020204030204" pitchFamily="34" charset="0"/>
                <a:cs typeface="Calibri" panose="020F0502020204030204" pitchFamily="34" charset="0"/>
              </a:rPr>
              <a:t> was not clearly understood. (Heidegger, 1927).</a:t>
            </a:r>
          </a:p>
          <a:p>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For a direct quotation, add the page number as well: </a:t>
            </a:r>
          </a:p>
          <a:p>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“Being is not something  like a being.” (Heidegger, 1927, p.4).</a:t>
            </a:r>
          </a:p>
        </p:txBody>
      </p:sp>
      <p:sp>
        <p:nvSpPr>
          <p:cNvPr id="7" name="TextBox 6">
            <a:extLst>
              <a:ext uri="{FF2B5EF4-FFF2-40B4-BE49-F238E27FC236}">
                <a16:creationId xmlns:a16="http://schemas.microsoft.com/office/drawing/2014/main" id="{2B7E092B-C079-4943-9819-9BA8C8301078}"/>
              </a:ext>
            </a:extLst>
          </p:cNvPr>
          <p:cNvSpPr txBox="1"/>
          <p:nvPr/>
        </p:nvSpPr>
        <p:spPr>
          <a:xfrm>
            <a:off x="838200" y="1696160"/>
            <a:ext cx="8591550" cy="461665"/>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Citations come in two types: in-text and reference list</a:t>
            </a:r>
          </a:p>
        </p:txBody>
      </p:sp>
    </p:spTree>
    <p:extLst>
      <p:ext uri="{BB962C8B-B14F-4D97-AF65-F5344CB8AC3E}">
        <p14:creationId xmlns:p14="http://schemas.microsoft.com/office/powerpoint/2010/main" val="1398685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753FBC0-5C22-634A-AE72-279FCA7816E3}"/>
              </a:ext>
            </a:extLst>
          </p:cNvPr>
          <p:cNvSpPr>
            <a:spLocks noGrp="1"/>
          </p:cNvSpPr>
          <p:nvPr>
            <p:ph type="sldNum" sz="quarter" idx="12"/>
          </p:nvPr>
        </p:nvSpPr>
        <p:spPr/>
        <p:txBody>
          <a:bodyPr/>
          <a:lstStyle/>
          <a:p>
            <a:fld id="{7A9429C1-5DBA-2E40-9B4E-57FA110DBF7A}" type="slidenum">
              <a:rPr lang="en-US" smtClean="0"/>
              <a:pPr/>
              <a:t>6</a:t>
            </a:fld>
            <a:endParaRPr lang="en-US" dirty="0"/>
          </a:p>
        </p:txBody>
      </p:sp>
      <p:sp>
        <p:nvSpPr>
          <p:cNvPr id="3" name="Title 1">
            <a:extLst>
              <a:ext uri="{FF2B5EF4-FFF2-40B4-BE49-F238E27FC236}">
                <a16:creationId xmlns:a16="http://schemas.microsoft.com/office/drawing/2014/main" id="{53B13DDE-4C70-444E-8B67-4978DD59156D}"/>
              </a:ext>
            </a:extLst>
          </p:cNvPr>
          <p:cNvSpPr txBox="1">
            <a:spLocks/>
          </p:cNvSpPr>
          <p:nvPr/>
        </p:nvSpPr>
        <p:spPr>
          <a:xfrm>
            <a:off x="346842" y="554914"/>
            <a:ext cx="11037709"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43C59"/>
                </a:solidFill>
                <a:latin typeface="Calibri" panose="020F0502020204030204" pitchFamily="34" charset="0"/>
                <a:cs typeface="Calibri" panose="020F0502020204030204" pitchFamily="34" charset="0"/>
              </a:rPr>
              <a:t>Citation Formats </a:t>
            </a:r>
          </a:p>
          <a:p>
            <a:r>
              <a:rPr lang="en-US" sz="5400" b="1" dirty="0">
                <a:solidFill>
                  <a:srgbClr val="043C59"/>
                </a:solidFill>
                <a:latin typeface="Calibri" panose="020F0502020204030204" pitchFamily="34" charset="0"/>
                <a:cs typeface="Calibri" panose="020F0502020204030204" pitchFamily="34" charset="0"/>
              </a:rPr>
              <a:t>for a Reference List</a:t>
            </a:r>
          </a:p>
        </p:txBody>
      </p:sp>
      <p:sp>
        <p:nvSpPr>
          <p:cNvPr id="5" name="Content Placeholder 2">
            <a:extLst>
              <a:ext uri="{FF2B5EF4-FFF2-40B4-BE49-F238E27FC236}">
                <a16:creationId xmlns:a16="http://schemas.microsoft.com/office/drawing/2014/main" id="{520E1922-D5CE-9349-9F53-B01AA3EEA495}"/>
              </a:ext>
            </a:extLst>
          </p:cNvPr>
          <p:cNvSpPr txBox="1">
            <a:spLocks/>
          </p:cNvSpPr>
          <p:nvPr/>
        </p:nvSpPr>
        <p:spPr>
          <a:xfrm>
            <a:off x="346842" y="2265390"/>
            <a:ext cx="7872248"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t>Citations for your reference page vary according to the type of document.</a:t>
            </a:r>
          </a:p>
          <a:p>
            <a:pPr marL="0" indent="0">
              <a:buFont typeface="Arial" panose="020B0604020202020204" pitchFamily="34" charset="0"/>
              <a:buNone/>
            </a:pPr>
            <a:r>
              <a:rPr lang="en-US" sz="2000" dirty="0"/>
              <a:t>There are different formats for books, chapters of books, e-books, articles from print journals, articles from online journals with and without DOI (digital object identifier), quotation or paraphrase from a website, and more.</a:t>
            </a:r>
          </a:p>
          <a:p>
            <a:pPr marL="0" indent="0">
              <a:buFont typeface="Arial" panose="020B0604020202020204" pitchFamily="34" charset="0"/>
              <a:buNone/>
            </a:pPr>
            <a:r>
              <a:rPr lang="en-US" sz="2000" dirty="0"/>
              <a:t>All these formats are differentiated and presented with examples in a number of sources, online and in printed texts.</a:t>
            </a:r>
          </a:p>
          <a:p>
            <a:pPr marL="0" indent="0">
              <a:buFont typeface="Arial" panose="020B0604020202020204" pitchFamily="34" charset="0"/>
              <a:buNone/>
            </a:pPr>
            <a:r>
              <a:rPr lang="en-US" sz="2000" dirty="0"/>
              <a:t>The following slide shows an example of a reference format for a journal article.</a:t>
            </a:r>
          </a:p>
          <a:p>
            <a:endParaRPr lang="en-US" sz="2000" dirty="0"/>
          </a:p>
          <a:p>
            <a:endParaRPr lang="en-US" sz="2000" dirty="0"/>
          </a:p>
        </p:txBody>
      </p:sp>
    </p:spTree>
    <p:extLst>
      <p:ext uri="{BB962C8B-B14F-4D97-AF65-F5344CB8AC3E}">
        <p14:creationId xmlns:p14="http://schemas.microsoft.com/office/powerpoint/2010/main" val="699913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C50F416-A126-0E44-9F5D-D9D727C2F645}"/>
              </a:ext>
            </a:extLst>
          </p:cNvPr>
          <p:cNvSpPr>
            <a:spLocks noGrp="1"/>
          </p:cNvSpPr>
          <p:nvPr>
            <p:ph type="sldNum" sz="quarter" idx="12"/>
          </p:nvPr>
        </p:nvSpPr>
        <p:spPr/>
        <p:txBody>
          <a:bodyPr/>
          <a:lstStyle/>
          <a:p>
            <a:fld id="{7A9429C1-5DBA-2E40-9B4E-57FA110DBF7A}" type="slidenum">
              <a:rPr lang="en-US" smtClean="0"/>
              <a:pPr/>
              <a:t>7</a:t>
            </a:fld>
            <a:endParaRPr lang="en-US" dirty="0"/>
          </a:p>
        </p:txBody>
      </p:sp>
      <p:sp>
        <p:nvSpPr>
          <p:cNvPr id="3" name="Title 1">
            <a:extLst>
              <a:ext uri="{FF2B5EF4-FFF2-40B4-BE49-F238E27FC236}">
                <a16:creationId xmlns:a16="http://schemas.microsoft.com/office/drawing/2014/main" id="{359F8B29-0A6C-7141-9216-03CBEDDCCC4C}"/>
              </a:ext>
            </a:extLst>
          </p:cNvPr>
          <p:cNvSpPr txBox="1">
            <a:spLocks/>
          </p:cNvSpPr>
          <p:nvPr/>
        </p:nvSpPr>
        <p:spPr>
          <a:xfrm>
            <a:off x="325822" y="326305"/>
            <a:ext cx="11037709"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43C59"/>
                </a:solidFill>
                <a:latin typeface="Calibri" panose="020F0502020204030204" pitchFamily="34" charset="0"/>
                <a:cs typeface="Calibri" panose="020F0502020204030204" pitchFamily="34" charset="0"/>
              </a:rPr>
              <a:t>Citation List Format</a:t>
            </a:r>
          </a:p>
        </p:txBody>
      </p:sp>
      <p:pic>
        <p:nvPicPr>
          <p:cNvPr id="4" name="Content Placeholder 6" descr="A screenshot of a cell phone&#10;&#10;Description automatically generated">
            <a:extLst>
              <a:ext uri="{FF2B5EF4-FFF2-40B4-BE49-F238E27FC236}">
                <a16:creationId xmlns:a16="http://schemas.microsoft.com/office/drawing/2014/main" id="{F92EFE38-6C1C-4A40-87A1-20F7687D7517}"/>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2740458" y="1258956"/>
            <a:ext cx="6891129" cy="4558748"/>
          </a:xfrm>
          <a:prstGeom prst="rect">
            <a:avLst/>
          </a:prstGeom>
        </p:spPr>
      </p:pic>
      <p:sp>
        <p:nvSpPr>
          <p:cNvPr id="5" name="Rectangle 4">
            <a:extLst>
              <a:ext uri="{FF2B5EF4-FFF2-40B4-BE49-F238E27FC236}">
                <a16:creationId xmlns:a16="http://schemas.microsoft.com/office/drawing/2014/main" id="{4324DD1E-4870-EF42-A5A1-7FC8B569432F}"/>
              </a:ext>
            </a:extLst>
          </p:cNvPr>
          <p:cNvSpPr/>
          <p:nvPr/>
        </p:nvSpPr>
        <p:spPr>
          <a:xfrm>
            <a:off x="0" y="5817704"/>
            <a:ext cx="12192000" cy="276999"/>
          </a:xfrm>
          <a:prstGeom prst="rect">
            <a:avLst/>
          </a:prstGeom>
        </p:spPr>
        <p:txBody>
          <a:bodyPr wrap="square">
            <a:spAutoFit/>
          </a:bodyPr>
          <a:lstStyle/>
          <a:p>
            <a:pPr algn="ctr"/>
            <a:r>
              <a:rPr lang="en-US" sz="1200" dirty="0">
                <a:latin typeface="Calibri" panose="020F0502020204030204" pitchFamily="34" charset="0"/>
                <a:ea typeface="Times New Roman" panose="02020603050405020304" pitchFamily="18" charset="0"/>
                <a:cs typeface="Calibri" panose="020F0502020204030204" pitchFamily="34" charset="0"/>
              </a:rPr>
              <a:t>(Image from </a:t>
            </a:r>
            <a:r>
              <a:rPr lang="en-US" sz="1200" u="sng" dirty="0">
                <a:solidFill>
                  <a:srgbClr val="0563C1"/>
                </a:solidFill>
                <a:latin typeface="Calibri" panose="020F0502020204030204" pitchFamily="34" charset="0"/>
                <a:ea typeface="Times New Roman" panose="02020603050405020304" pitchFamily="18" charset="0"/>
                <a:cs typeface="Calibri" panose="020F0502020204030204" pitchFamily="34" charset="0"/>
                <a:hlinkClick r:id="rId3"/>
              </a:rPr>
              <a:t>https://apastyle.apa.org/style-grammar-guidelines/references/basic-principles</a:t>
            </a:r>
            <a:r>
              <a:rPr lang="en-US" sz="1200" u="sng" dirty="0">
                <a:solidFill>
                  <a:srgbClr val="0563C1"/>
                </a:solidFill>
                <a:latin typeface="Calibri" panose="020F0502020204030204" pitchFamily="34" charset="0"/>
                <a:ea typeface="Times New Roman" panose="02020603050405020304" pitchFamily="18" charset="0"/>
                <a:cs typeface="Calibri" panose="020F0502020204030204" pitchFamily="34" charset="0"/>
              </a:rPr>
              <a:t>)</a:t>
            </a:r>
            <a:r>
              <a:rPr lang="en-US" sz="12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931088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A8D020C-5884-0447-BF16-209D47194123}"/>
              </a:ext>
            </a:extLst>
          </p:cNvPr>
          <p:cNvSpPr>
            <a:spLocks noGrp="1"/>
          </p:cNvSpPr>
          <p:nvPr>
            <p:ph type="sldNum" sz="quarter" idx="12"/>
          </p:nvPr>
        </p:nvSpPr>
        <p:spPr/>
        <p:txBody>
          <a:bodyPr/>
          <a:lstStyle/>
          <a:p>
            <a:fld id="{7A9429C1-5DBA-2E40-9B4E-57FA110DBF7A}" type="slidenum">
              <a:rPr lang="en-US" smtClean="0"/>
              <a:pPr/>
              <a:t>8</a:t>
            </a:fld>
            <a:endParaRPr lang="en-US" dirty="0"/>
          </a:p>
        </p:txBody>
      </p:sp>
      <p:sp>
        <p:nvSpPr>
          <p:cNvPr id="3" name="Title 1">
            <a:extLst>
              <a:ext uri="{FF2B5EF4-FFF2-40B4-BE49-F238E27FC236}">
                <a16:creationId xmlns:a16="http://schemas.microsoft.com/office/drawing/2014/main" id="{8A9BC99C-D3B0-584F-81E1-5601A8968C48}"/>
              </a:ext>
            </a:extLst>
          </p:cNvPr>
          <p:cNvSpPr txBox="1">
            <a:spLocks/>
          </p:cNvSpPr>
          <p:nvPr/>
        </p:nvSpPr>
        <p:spPr>
          <a:xfrm>
            <a:off x="325822" y="326305"/>
            <a:ext cx="11037709"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43C59"/>
                </a:solidFill>
                <a:latin typeface="Calibri" panose="020F0502020204030204" pitchFamily="34" charset="0"/>
                <a:cs typeface="Calibri" panose="020F0502020204030204" pitchFamily="34" charset="0"/>
              </a:rPr>
              <a:t>Citation formats for Reference List</a:t>
            </a:r>
          </a:p>
        </p:txBody>
      </p:sp>
      <p:sp>
        <p:nvSpPr>
          <p:cNvPr id="4" name="Content Placeholder 2">
            <a:extLst>
              <a:ext uri="{FF2B5EF4-FFF2-40B4-BE49-F238E27FC236}">
                <a16:creationId xmlns:a16="http://schemas.microsoft.com/office/drawing/2014/main" id="{198BF6EB-A931-0649-B60B-1AA8D73ADB67}"/>
              </a:ext>
            </a:extLst>
          </p:cNvPr>
          <p:cNvSpPr txBox="1">
            <a:spLocks/>
          </p:cNvSpPr>
          <p:nvPr/>
        </p:nvSpPr>
        <p:spPr>
          <a:xfrm>
            <a:off x="838200" y="1651868"/>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All citations in a reference list must be double spaced.</a:t>
            </a:r>
          </a:p>
          <a:p>
            <a:r>
              <a:rPr lang="en-US" sz="2000" dirty="0"/>
              <a:t>The second (and any further) line must have a hanging indent.</a:t>
            </a:r>
          </a:p>
          <a:p>
            <a:r>
              <a:rPr lang="en-US" sz="2000" dirty="0"/>
              <a:t>For example:</a:t>
            </a:r>
          </a:p>
          <a:p>
            <a:pPr marL="0" indent="0">
              <a:buFont typeface="Arial" panose="020B0604020202020204" pitchFamily="34" charset="0"/>
              <a:buNone/>
            </a:pPr>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1D9A2396-35E0-2545-B7E2-997CD0A6EBAF}"/>
              </a:ext>
            </a:extLst>
          </p:cNvPr>
          <p:cNvGraphicFramePr>
            <a:graphicFrameLocks noGrp="1"/>
          </p:cNvGraphicFramePr>
          <p:nvPr>
            <p:extLst>
              <p:ext uri="{D42A27DB-BD31-4B8C-83A1-F6EECF244321}">
                <p14:modId xmlns:p14="http://schemas.microsoft.com/office/powerpoint/2010/main" val="4056129996"/>
              </p:ext>
            </p:extLst>
          </p:nvPr>
        </p:nvGraphicFramePr>
        <p:xfrm>
          <a:off x="2827825" y="3229951"/>
          <a:ext cx="6536349" cy="2407097"/>
        </p:xfrm>
        <a:graphic>
          <a:graphicData uri="http://schemas.openxmlformats.org/drawingml/2006/table">
            <a:tbl>
              <a:tblPr firstRow="1" firstCol="1" bandRow="1">
                <a:tableStyleId>{5C22544A-7EE6-4342-B048-85BDC9FD1C3A}</a:tableStyleId>
              </a:tblPr>
              <a:tblGrid>
                <a:gridCol w="1057207">
                  <a:extLst>
                    <a:ext uri="{9D8B030D-6E8A-4147-A177-3AD203B41FA5}">
                      <a16:colId xmlns:a16="http://schemas.microsoft.com/office/drawing/2014/main" val="3172306747"/>
                    </a:ext>
                  </a:extLst>
                </a:gridCol>
                <a:gridCol w="5479142">
                  <a:extLst>
                    <a:ext uri="{9D8B030D-6E8A-4147-A177-3AD203B41FA5}">
                      <a16:colId xmlns:a16="http://schemas.microsoft.com/office/drawing/2014/main" val="1115063724"/>
                    </a:ext>
                  </a:extLst>
                </a:gridCol>
              </a:tblGrid>
              <a:tr h="361876">
                <a:tc>
                  <a:txBody>
                    <a:bodyPr/>
                    <a:lstStyle/>
                    <a:p>
                      <a:pPr marL="0" marR="0" indent="0" algn="ctr">
                        <a:lnSpc>
                          <a:spcPct val="200000"/>
                        </a:lnSpc>
                        <a:spcBef>
                          <a:spcPts val="0"/>
                        </a:spcBef>
                        <a:spcAft>
                          <a:spcPts val="0"/>
                        </a:spcAft>
                      </a:pPr>
                      <a:r>
                        <a:rPr lang="en-US" sz="1200" dirty="0">
                          <a:effectLst/>
                        </a:rPr>
                        <a:t>Material Type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indent="-457200" algn="ctr">
                        <a:lnSpc>
                          <a:spcPct val="200000"/>
                        </a:lnSpc>
                        <a:spcBef>
                          <a:spcPts val="0"/>
                        </a:spcBef>
                        <a:spcAft>
                          <a:spcPts val="0"/>
                        </a:spcAft>
                      </a:pPr>
                      <a:r>
                        <a:rPr lang="en-US" sz="1200">
                          <a:effectLst/>
                        </a:rPr>
                        <a:t>Reference List Citation Format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09814737"/>
                  </a:ext>
                </a:extLst>
              </a:tr>
              <a:tr h="2045221">
                <a:tc>
                  <a:txBody>
                    <a:bodyPr/>
                    <a:lstStyle/>
                    <a:p>
                      <a:pPr marL="457200" marR="0" indent="-457200" algn="l">
                        <a:lnSpc>
                          <a:spcPct val="200000"/>
                        </a:lnSpc>
                        <a:spcBef>
                          <a:spcPts val="0"/>
                        </a:spcBef>
                        <a:spcAft>
                          <a:spcPts val="0"/>
                        </a:spcAft>
                      </a:pPr>
                      <a:r>
                        <a:rPr lang="en-US" sz="1200">
                          <a:effectLst/>
                        </a:rPr>
                        <a:t> </a:t>
                      </a:r>
                    </a:p>
                    <a:p>
                      <a:pPr marL="0" marR="0" indent="0" algn="l">
                        <a:lnSpc>
                          <a:spcPct val="200000"/>
                        </a:lnSpc>
                        <a:spcBef>
                          <a:spcPts val="0"/>
                        </a:spcBef>
                        <a:spcAft>
                          <a:spcPts val="0"/>
                        </a:spcAft>
                      </a:pPr>
                      <a:r>
                        <a:rPr lang="en-US" sz="1200">
                          <a:effectLst/>
                        </a:rPr>
                        <a:t>Book in print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marR="0" indent="-457200" algn="l">
                        <a:lnSpc>
                          <a:spcPct val="200000"/>
                        </a:lnSpc>
                        <a:spcBef>
                          <a:spcPts val="0"/>
                        </a:spcBef>
                        <a:spcAft>
                          <a:spcPts val="0"/>
                        </a:spcAft>
                      </a:pPr>
                      <a:r>
                        <a:rPr lang="en-US" sz="1200" dirty="0">
                          <a:effectLst/>
                        </a:rPr>
                        <a:t> </a:t>
                      </a:r>
                    </a:p>
                    <a:p>
                      <a:pPr marL="457200" marR="0" indent="-457200" algn="l">
                        <a:lnSpc>
                          <a:spcPct val="200000"/>
                        </a:lnSpc>
                        <a:spcBef>
                          <a:spcPts val="0"/>
                        </a:spcBef>
                        <a:spcAft>
                          <a:spcPts val="0"/>
                        </a:spcAft>
                      </a:pPr>
                      <a:r>
                        <a:rPr lang="en-US" sz="1200" dirty="0">
                          <a:effectLst/>
                        </a:rPr>
                        <a:t>Author, A. A. (Year of publication). Title of work: Capital letter also for subtitle. Publisher.</a:t>
                      </a:r>
                    </a:p>
                    <a:p>
                      <a:pPr marL="457200" marR="0" indent="-457200" algn="l">
                        <a:lnSpc>
                          <a:spcPct val="200000"/>
                        </a:lnSpc>
                        <a:spcBef>
                          <a:spcPts val="0"/>
                        </a:spcBef>
                        <a:spcAft>
                          <a:spcPts val="0"/>
                        </a:spcAft>
                      </a:pPr>
                      <a:r>
                        <a:rPr lang="en-US" sz="1200" dirty="0" err="1">
                          <a:effectLst/>
                        </a:rPr>
                        <a:t>Maciocia</a:t>
                      </a:r>
                      <a:r>
                        <a:rPr lang="en-US" sz="1200" dirty="0">
                          <a:effectLst/>
                        </a:rPr>
                        <a:t>, G. (2015). The foundations of Chinese medicine: A comprehensive text (3</a:t>
                      </a:r>
                      <a:r>
                        <a:rPr lang="en-US" sz="1200" baseline="30000" dirty="0">
                          <a:effectLst/>
                        </a:rPr>
                        <a:t>rd</a:t>
                      </a:r>
                      <a:r>
                        <a:rPr lang="en-US" sz="1200" dirty="0">
                          <a:effectLst/>
                        </a:rPr>
                        <a:t> ed.). Churchill Livingstone.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068108"/>
                  </a:ext>
                </a:extLst>
              </a:tr>
            </a:tbl>
          </a:graphicData>
        </a:graphic>
      </p:graphicFrame>
    </p:spTree>
    <p:extLst>
      <p:ext uri="{BB962C8B-B14F-4D97-AF65-F5344CB8AC3E}">
        <p14:creationId xmlns:p14="http://schemas.microsoft.com/office/powerpoint/2010/main" val="3041193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8BE4E12-F1C7-8940-95AD-9C878660CCBE}"/>
              </a:ext>
            </a:extLst>
          </p:cNvPr>
          <p:cNvSpPr>
            <a:spLocks noGrp="1"/>
          </p:cNvSpPr>
          <p:nvPr>
            <p:ph type="sldNum" sz="quarter" idx="12"/>
          </p:nvPr>
        </p:nvSpPr>
        <p:spPr/>
        <p:txBody>
          <a:bodyPr/>
          <a:lstStyle/>
          <a:p>
            <a:fld id="{7A9429C1-5DBA-2E40-9B4E-57FA110DBF7A}" type="slidenum">
              <a:rPr lang="en-US" smtClean="0"/>
              <a:pPr/>
              <a:t>9</a:t>
            </a:fld>
            <a:endParaRPr lang="en-US" dirty="0"/>
          </a:p>
        </p:txBody>
      </p:sp>
      <p:sp>
        <p:nvSpPr>
          <p:cNvPr id="3" name="Title 1">
            <a:extLst>
              <a:ext uri="{FF2B5EF4-FFF2-40B4-BE49-F238E27FC236}">
                <a16:creationId xmlns:a16="http://schemas.microsoft.com/office/drawing/2014/main" id="{191F9364-3AC5-E247-9892-77C6232B8CA5}"/>
              </a:ext>
            </a:extLst>
          </p:cNvPr>
          <p:cNvSpPr txBox="1">
            <a:spLocks/>
          </p:cNvSpPr>
          <p:nvPr/>
        </p:nvSpPr>
        <p:spPr>
          <a:xfrm>
            <a:off x="325822" y="326305"/>
            <a:ext cx="11037709"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43C59"/>
                </a:solidFill>
                <a:latin typeface="Calibri" panose="020F0502020204030204" pitchFamily="34" charset="0"/>
                <a:cs typeface="Calibri" panose="020F0502020204030204" pitchFamily="34" charset="0"/>
              </a:rPr>
              <a:t>Where to find examples</a:t>
            </a:r>
          </a:p>
        </p:txBody>
      </p:sp>
      <p:sp>
        <p:nvSpPr>
          <p:cNvPr id="4" name="Content Placeholder 2">
            <a:extLst>
              <a:ext uri="{FF2B5EF4-FFF2-40B4-BE49-F238E27FC236}">
                <a16:creationId xmlns:a16="http://schemas.microsoft.com/office/drawing/2014/main" id="{2BB80F47-ADE5-3F4E-85A3-606FD838E6F7}"/>
              </a:ext>
            </a:extLst>
          </p:cNvPr>
          <p:cNvSpPr txBox="1">
            <a:spLocks/>
          </p:cNvSpPr>
          <p:nvPr/>
        </p:nvSpPr>
        <p:spPr>
          <a:xfrm>
            <a:off x="838200" y="1562100"/>
            <a:ext cx="8873359" cy="46148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The </a:t>
            </a:r>
            <a:r>
              <a:rPr lang="en-US" sz="2000" i="1" dirty="0"/>
              <a:t>Writing &amp; Citing </a:t>
            </a:r>
            <a:r>
              <a:rPr lang="en-US" sz="2000" dirty="0"/>
              <a:t>page on the Pacific College Library web page:</a:t>
            </a:r>
          </a:p>
          <a:p>
            <a:pPr marL="0" indent="0">
              <a:buNone/>
            </a:pPr>
            <a:r>
              <a:rPr lang="en-US" sz="2000" dirty="0">
                <a:hlinkClick r:id="rId2"/>
              </a:rPr>
              <a:t>https://www.pacificcollege.edu/resources/library/writing-citing</a:t>
            </a:r>
            <a:endParaRPr lang="en-US" sz="2000" dirty="0"/>
          </a:p>
          <a:p>
            <a:endParaRPr lang="en-US" sz="2000" dirty="0"/>
          </a:p>
          <a:p>
            <a:r>
              <a:rPr lang="en-US" sz="2000" dirty="0"/>
              <a:t>The </a:t>
            </a:r>
            <a:r>
              <a:rPr lang="en-US" sz="2000" i="1" dirty="0"/>
              <a:t>Publication Manual of the American Psychological Association (seventh edition)</a:t>
            </a:r>
          </a:p>
          <a:p>
            <a:pPr marL="0" indent="0">
              <a:buNone/>
            </a:pPr>
            <a:r>
              <a:rPr lang="en-US" sz="2000" dirty="0"/>
              <a:t>The APA Style website: </a:t>
            </a:r>
            <a:r>
              <a:rPr lang="en-US" sz="2000" dirty="0">
                <a:hlinkClick r:id="rId3"/>
              </a:rPr>
              <a:t>https://www.apastyle.org/</a:t>
            </a:r>
            <a:endParaRPr lang="en-US" sz="2000" dirty="0"/>
          </a:p>
          <a:p>
            <a:endParaRPr lang="en-US" sz="2000" dirty="0"/>
          </a:p>
          <a:p>
            <a:r>
              <a:rPr lang="en-US" sz="2000" dirty="0"/>
              <a:t>The APA Formatting and Style Guide from the Purdue Owl Writing Lab:</a:t>
            </a:r>
          </a:p>
          <a:p>
            <a:pPr marL="0" indent="0">
              <a:buNone/>
            </a:pPr>
            <a:r>
              <a:rPr lang="en-US" sz="2000" dirty="0">
                <a:hlinkClick r:id="rId4"/>
              </a:rPr>
              <a:t>https://owl.purdue.edu/owl/research_and_citation/apa_style/apa_formatting_and_style_guide/general_format.html</a:t>
            </a:r>
            <a:endParaRPr lang="en-US" sz="2000" dirty="0"/>
          </a:p>
          <a:p>
            <a:endParaRPr lang="en-US" sz="2000" dirty="0"/>
          </a:p>
          <a:p>
            <a:endParaRPr lang="en-US" sz="2000" dirty="0"/>
          </a:p>
        </p:txBody>
      </p:sp>
    </p:spTree>
    <p:extLst>
      <p:ext uri="{BB962C8B-B14F-4D97-AF65-F5344CB8AC3E}">
        <p14:creationId xmlns:p14="http://schemas.microsoft.com/office/powerpoint/2010/main" val="906869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40BE9E56665A4EA8B8AA05B90420FC" ma:contentTypeVersion="13" ma:contentTypeDescription="Create a new document." ma:contentTypeScope="" ma:versionID="30e142f4e5bb4501edf42b757cd7d56d">
  <xsd:schema xmlns:xsd="http://www.w3.org/2001/XMLSchema" xmlns:xs="http://www.w3.org/2001/XMLSchema" xmlns:p="http://schemas.microsoft.com/office/2006/metadata/properties" xmlns:ns3="1fa6d767-9a6b-424f-925a-8862b82a1cc2" xmlns:ns4="fcfc101e-fc4e-49dc-bdad-eba5862e0e42" targetNamespace="http://schemas.microsoft.com/office/2006/metadata/properties" ma:root="true" ma:fieldsID="7f1caa8fa9dd04d64a19d1b88904df57" ns3:_="" ns4:_="">
    <xsd:import namespace="1fa6d767-9a6b-424f-925a-8862b82a1cc2"/>
    <xsd:import namespace="fcfc101e-fc4e-49dc-bdad-eba5862e0e4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a6d767-9a6b-424f-925a-8862b82a1c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cfc101e-fc4e-49dc-bdad-eba5862e0e4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41208E-824B-48BF-96A6-7090DCF193CE}">
  <ds:schemaRefs>
    <ds:schemaRef ds:uri="http://schemas.microsoft.com/sharepoint/v3/contenttype/forms"/>
  </ds:schemaRefs>
</ds:datastoreItem>
</file>

<file path=customXml/itemProps2.xml><?xml version="1.0" encoding="utf-8"?>
<ds:datastoreItem xmlns:ds="http://schemas.openxmlformats.org/officeDocument/2006/customXml" ds:itemID="{371D79CE-D19C-4695-8E09-472AF56176FF}">
  <ds:schemaRefs>
    <ds:schemaRef ds:uri="http://schemas.microsoft.com/office/2006/metadata/properties"/>
    <ds:schemaRef ds:uri="1fa6d767-9a6b-424f-925a-8862b82a1cc2"/>
    <ds:schemaRef ds:uri="http://purl.org/dc/terms/"/>
    <ds:schemaRef ds:uri="http://schemas.microsoft.com/office/2006/documentManagement/types"/>
    <ds:schemaRef ds:uri="http://www.w3.org/XML/1998/namespace"/>
    <ds:schemaRef ds:uri="fcfc101e-fc4e-49dc-bdad-eba5862e0e42"/>
    <ds:schemaRef ds:uri="http://purl.org/dc/elements/1.1/"/>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D5144E4B-28FC-418D-AB39-DD71F64860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a6d767-9a6b-424f-925a-8862b82a1cc2"/>
    <ds:schemaRef ds:uri="fcfc101e-fc4e-49dc-bdad-eba5862e0e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169</TotalTime>
  <Words>1386</Words>
  <Application>Microsoft Macintosh PowerPoint</Application>
  <PresentationFormat>Widescreen</PresentationFormat>
  <Paragraphs>112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Avenir Next Medium</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Balsamo</dc:creator>
  <cp:lastModifiedBy>Patricia Benefiel</cp:lastModifiedBy>
  <cp:revision>11</cp:revision>
  <dcterms:created xsi:type="dcterms:W3CDTF">2020-02-10T16:17:19Z</dcterms:created>
  <dcterms:modified xsi:type="dcterms:W3CDTF">2021-10-18T16:12:19Z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0x0101005C40BE9E56665A4EA8B8AA05B90420FC</vt:lpwstr>
  </property>
</Properties>
</file>